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6" r:id="rId2"/>
    <p:sldId id="265" r:id="rId3"/>
    <p:sldId id="269" r:id="rId4"/>
    <p:sldId id="270" r:id="rId5"/>
    <p:sldId id="271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67" r:id="rId15"/>
    <p:sldId id="275" r:id="rId16"/>
    <p:sldId id="284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BF558CA-6022-1346-9DF3-837FDD57FD55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D7EDA12-4F8F-F649-9122-B4AC8FAF3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88BA3B-90D7-9A4E-9EE5-223245D0B2C3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F4C4BAC-9C6D-B743-806D-9A2653C5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6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9AF6A-1C84-CD43-AB5F-E82DEEF218EF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E1A77-8284-834F-8236-C125D69A4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7DB1-D55D-544A-A99B-810894AD65F6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A0CED-5EC1-4046-AB04-86F97A029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9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1FE12-3A18-F94D-B0A5-6A3EF4F3107A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1F3CE-D876-BF4A-84C0-0DBD386BE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4804F-7418-4D4C-B9CE-75E768BB7640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E3D70-4254-7145-BCDB-24D0F5656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9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DD157-76AE-EE43-B9DF-2A9D5C81FC8D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11D03-998A-314D-B060-CD47D6FF7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0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6321C0-3E4E-C744-AAD5-3D56EB286F9F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6E27E8-E23E-9C45-8FD9-AF0EF5041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8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90CB46-AD93-DC4F-8137-92C572CABE1C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2D9BC6-4906-B643-A846-C6190014B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3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C494-0F21-634E-BBD1-CFF1F1DF948E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C5D26-FDAA-F94A-85B1-69DF3FF0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EADD6-049B-F245-9E15-1C0C38B5CE0E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0A455-96E6-2340-8E78-68049F6B7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5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EF884-5344-0341-828D-8C4595A513A7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861D-3937-8A4F-80BB-275225BFE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smtClean="0">
                <a:solidFill>
                  <a:schemeClr val="accent2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A3E33F7A-CD5F-C74B-BF6F-FE47B7EE74FC}" type="datetimeFigureOut">
              <a:rPr lang="en-US"/>
              <a:pPr>
                <a:defRPr/>
              </a:pPr>
              <a:t>14.12.2017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srgbClr val="FFFFFF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437E98AF-BB47-6C4C-B71E-3FF1275C2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5" r:id="rId2"/>
    <p:sldLayoutId id="2147483746" r:id="rId3"/>
    <p:sldLayoutId id="2147483747" r:id="rId4"/>
    <p:sldLayoutId id="2147483754" r:id="rId5"/>
    <p:sldLayoutId id="2147483755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charset="0"/>
        <a:buChar char="▫"/>
        <a:defRPr sz="2600" kern="1200">
          <a:solidFill>
            <a:schemeClr val="accent2"/>
          </a:solidFill>
          <a:latin typeface="+mn-lt"/>
          <a:ea typeface="ＭＳ Ｐゴシック" charset="0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charset="0"/>
        <a:buChar char=""/>
        <a:defRPr sz="2400" kern="1200">
          <a:solidFill>
            <a:schemeClr val="accent1"/>
          </a:solidFill>
          <a:latin typeface="+mn-lt"/>
          <a:ea typeface="ＭＳ Ｐゴシック" charset="0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charset="0"/>
        <a:buChar char=""/>
        <a:defRPr sz="2200" kern="1200">
          <a:solidFill>
            <a:schemeClr val="accent1"/>
          </a:solidFill>
          <a:latin typeface="+mn-lt"/>
          <a:ea typeface="ＭＳ Ｐゴシック" charset="0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charset="0"/>
        <a:buChar char="▫"/>
        <a:defRPr sz="2000" kern="1200">
          <a:solidFill>
            <a:srgbClr val="A04DA3"/>
          </a:solidFill>
          <a:latin typeface="+mn-lt"/>
          <a:ea typeface="ＭＳ Ｐゴシック" charset="0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457200" y="1524001"/>
            <a:ext cx="8458200" cy="15240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Arial"/>
                <a:cs typeface="Arial"/>
              </a:rPr>
              <a:t>LJUDSKA PRAVA STARIJIH ŽENA I MUŠKARACA</a:t>
            </a:r>
            <a:r>
              <a:rPr lang="en-US" dirty="0">
                <a:latin typeface="Trebuchet MS" charset="0"/>
              </a:rPr>
              <a:t>	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381000" y="4267200"/>
            <a:ext cx="8382000" cy="2362200"/>
          </a:xfrm>
        </p:spPr>
        <p:txBody>
          <a:bodyPr/>
          <a:lstStyle/>
          <a:p>
            <a:pPr marL="63500" algn="ctr" eaLnBrk="1" hangingPunct="1"/>
            <a:r>
              <a:rPr lang="en-US" sz="1600" dirty="0" smtClean="0">
                <a:latin typeface="Arial"/>
                <a:cs typeface="Arial"/>
              </a:rPr>
              <a:t>Forum “O </a:t>
            </a:r>
            <a:r>
              <a:rPr lang="en-US" sz="1600" dirty="0" err="1" smtClean="0">
                <a:latin typeface="Arial"/>
                <a:cs typeface="Arial"/>
              </a:rPr>
              <a:t>nama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sa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nama</a:t>
            </a:r>
            <a:r>
              <a:rPr lang="en-US" sz="1600" dirty="0" smtClean="0">
                <a:latin typeface="Arial"/>
                <a:cs typeface="Arial"/>
              </a:rPr>
              <a:t>”</a:t>
            </a:r>
          </a:p>
          <a:p>
            <a:pPr marL="63500" algn="ctr" eaLnBrk="1" hangingPunct="1"/>
            <a:r>
              <a:rPr lang="en-US" sz="1600" dirty="0">
                <a:latin typeface="Arial"/>
                <a:cs typeface="Arial"/>
              </a:rPr>
              <a:t>-</a:t>
            </a:r>
            <a:r>
              <a:rPr lang="en-US" sz="1600" dirty="0" err="1" smtClean="0">
                <a:latin typeface="Arial"/>
                <a:cs typeface="Arial"/>
              </a:rPr>
              <a:t>Izazovi</a:t>
            </a:r>
            <a:r>
              <a:rPr lang="en-US" sz="1600" dirty="0" smtClean="0">
                <a:latin typeface="Arial"/>
                <a:cs typeface="Arial"/>
              </a:rPr>
              <a:t> u </a:t>
            </a:r>
            <a:r>
              <a:rPr lang="en-US" sz="1600" dirty="0" err="1" smtClean="0">
                <a:latin typeface="Arial"/>
                <a:cs typeface="Arial"/>
              </a:rPr>
              <a:t>ostvarivanju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prava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starijih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iz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njihovog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ugla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iz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ugla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Zaštitnika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građana</a:t>
            </a:r>
            <a:r>
              <a:rPr lang="en-US" sz="1600" dirty="0" smtClean="0">
                <a:latin typeface="Arial"/>
                <a:cs typeface="Arial"/>
              </a:rPr>
              <a:t>-</a:t>
            </a:r>
          </a:p>
          <a:p>
            <a:pPr marL="63500" algn="ctr" eaLnBrk="1" hangingPunct="1"/>
            <a:r>
              <a:rPr lang="en-US" sz="1600" dirty="0" smtClean="0">
                <a:latin typeface="Arial"/>
                <a:cs typeface="Arial"/>
              </a:rPr>
              <a:t>Beograd, </a:t>
            </a:r>
            <a:r>
              <a:rPr lang="en-US" sz="1600" dirty="0" err="1" smtClean="0">
                <a:latin typeface="Arial"/>
                <a:cs typeface="Arial"/>
              </a:rPr>
              <a:t>Klub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poslanika</a:t>
            </a:r>
            <a:r>
              <a:rPr lang="en-US" sz="1600" dirty="0" smtClean="0">
                <a:latin typeface="Arial"/>
                <a:cs typeface="Arial"/>
              </a:rPr>
              <a:t>, </a:t>
            </a:r>
            <a:r>
              <a:rPr lang="en-US" sz="1600" dirty="0" err="1" smtClean="0">
                <a:latin typeface="Arial"/>
                <a:cs typeface="Arial"/>
              </a:rPr>
              <a:t>Tolstojeva</a:t>
            </a:r>
            <a:r>
              <a:rPr lang="en-US" sz="1600" dirty="0" smtClean="0">
                <a:latin typeface="Arial"/>
                <a:cs typeface="Arial"/>
              </a:rPr>
              <a:t> br.2</a:t>
            </a:r>
          </a:p>
          <a:p>
            <a:pPr marL="63500" algn="ctr" eaLnBrk="1" hangingPunct="1"/>
            <a:r>
              <a:rPr lang="en-US" sz="1600" dirty="0" smtClean="0">
                <a:latin typeface="Arial"/>
                <a:cs typeface="Arial"/>
              </a:rPr>
              <a:t>9. </a:t>
            </a:r>
            <a:r>
              <a:rPr lang="en-US" sz="1600" dirty="0" err="1">
                <a:latin typeface="Arial"/>
                <a:cs typeface="Arial"/>
              </a:rPr>
              <a:t>d</a:t>
            </a:r>
            <a:r>
              <a:rPr lang="en-US" sz="1600" dirty="0" err="1" smtClean="0">
                <a:latin typeface="Arial"/>
                <a:cs typeface="Arial"/>
              </a:rPr>
              <a:t>ecembar</a:t>
            </a:r>
            <a:r>
              <a:rPr lang="en-US" sz="1600" dirty="0" smtClean="0">
                <a:latin typeface="Arial"/>
                <a:cs typeface="Arial"/>
              </a:rPr>
              <a:t> 2017.godine</a:t>
            </a:r>
          </a:p>
          <a:p>
            <a:pPr marL="63500" algn="ctr" eaLnBrk="1" hangingPunct="1"/>
            <a:endParaRPr lang="en-US" sz="1600" dirty="0" smtClean="0">
              <a:latin typeface="Arial"/>
              <a:cs typeface="Arial"/>
            </a:endParaRPr>
          </a:p>
          <a:p>
            <a:pPr marL="63500" algn="r" eaLnBrk="1" hangingPunct="1"/>
            <a:r>
              <a:rPr lang="en-US" sz="1600" dirty="0" err="1" smtClean="0">
                <a:latin typeface="Arial"/>
                <a:cs typeface="Arial"/>
              </a:rPr>
              <a:t>Nata</a:t>
            </a:r>
            <a:r>
              <a:rPr lang="sr-Latn-CS" sz="1600" dirty="0" smtClean="0">
                <a:latin typeface="Arial"/>
                <a:cs typeface="Arial"/>
              </a:rPr>
              <a:t>ša </a:t>
            </a:r>
            <a:r>
              <a:rPr lang="sr-Latn-CS" sz="1600" dirty="0">
                <a:latin typeface="Arial"/>
                <a:cs typeface="Arial"/>
              </a:rPr>
              <a:t>Todorović</a:t>
            </a:r>
          </a:p>
          <a:p>
            <a:pPr marL="63500" algn="r" eaLnBrk="1" hangingPunct="1"/>
            <a:r>
              <a:rPr lang="sr-Latn-CS" sz="1600" dirty="0">
                <a:latin typeface="Arial"/>
                <a:cs typeface="Arial"/>
              </a:rPr>
              <a:t>Crveni krst </a:t>
            </a:r>
            <a:r>
              <a:rPr lang="sr-Latn-CS" sz="1600" dirty="0" smtClean="0">
                <a:latin typeface="Arial"/>
                <a:cs typeface="Arial"/>
              </a:rPr>
              <a:t>Srbije</a:t>
            </a: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14340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912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>
                <a:latin typeface="Arial"/>
                <a:cs typeface="Arial"/>
              </a:rPr>
              <a:t>Pravo na informacije</a:t>
            </a:r>
            <a:r>
              <a:rPr lang="en-US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dirty="0">
                <a:latin typeface="Arial"/>
                <a:cs typeface="Arial"/>
              </a:rPr>
              <a:t>Da informacije traže, primaju, daju i pronalaze koristeći medijum po sopstvenom izboru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sr-Latn-CS" dirty="0">
                <a:latin typeface="Arial"/>
                <a:cs typeface="Arial"/>
              </a:rPr>
              <a:t>Pristup informacijama u pristupačnim i odgovarajućim formatima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sr-Latn-CS" dirty="0">
                <a:latin typeface="Arial"/>
                <a:cs typeface="Arial"/>
              </a:rPr>
              <a:t>Pristup informacijama o raznim dobrima i uslugama kao i o pravima starijih osoba</a:t>
            </a:r>
            <a:endParaRPr lang="en-US" dirty="0">
              <a:latin typeface="Arial"/>
              <a:cs typeface="Arial"/>
            </a:endParaRPr>
          </a:p>
          <a:p>
            <a:r>
              <a:rPr lang="sr-Latn-CS" dirty="0">
                <a:latin typeface="Arial"/>
                <a:cs typeface="Arial"/>
              </a:rPr>
              <a:t>Pristup odgovarajućem savetovanju</a:t>
            </a:r>
            <a:r>
              <a:rPr lang="en-US" dirty="0">
                <a:latin typeface="Arial"/>
                <a:cs typeface="Arial"/>
              </a:rPr>
              <a:t> </a:t>
            </a:r>
            <a:endParaRPr lang="sr-Cyrl-RS" dirty="0" smtClean="0">
              <a:latin typeface="Arial"/>
              <a:cs typeface="Arial"/>
            </a:endParaRPr>
          </a:p>
          <a:p>
            <a:pPr marL="109537" indent="0" algn="ctr">
              <a:buNone/>
            </a:pPr>
            <a:r>
              <a:rPr lang="sr-Cyrl-RS" sz="1800" dirty="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</a:t>
            </a:r>
          </a:p>
          <a:p>
            <a:pPr marL="109537" indent="0" algn="ctr">
              <a:buNone/>
            </a:pPr>
            <a:r>
              <a:rPr lang="sr-Cyrl-RS" sz="1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sr-Cyrl-RS" sz="1800" dirty="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87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229600" cy="1066800"/>
          </a:xfrm>
        </p:spPr>
        <p:txBody>
          <a:bodyPr/>
          <a:lstStyle/>
          <a:p>
            <a:pPr algn="ctr"/>
            <a:r>
              <a:rPr lang="sr-Latn-CS" b="1" dirty="0">
                <a:latin typeface="Arial"/>
                <a:cs typeface="Arial"/>
              </a:rPr>
              <a:t>Pravo na celoživotno učenje i obrazovanje</a:t>
            </a:r>
            <a:r>
              <a:rPr lang="en-US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dirty="0">
                <a:latin typeface="Arial"/>
                <a:cs typeface="Arial"/>
              </a:rPr>
              <a:t>Jednak pristup mogućnostima za obrazovanje na svim nivoima, uključujući visoko obrazovanje, stručno osposobljavanje i prekvalifikaciju, obrazovanje odraslih i davanje osnovne obuke u pismenosti, matematici i tehnolškim kompetencijama</a:t>
            </a:r>
            <a:endParaRPr lang="en-US" dirty="0">
              <a:latin typeface="Arial"/>
              <a:cs typeface="Arial"/>
            </a:endParaRPr>
          </a:p>
          <a:p>
            <a:r>
              <a:rPr lang="sr-Latn-CS" dirty="0">
                <a:latin typeface="Arial"/>
                <a:cs typeface="Arial"/>
              </a:rPr>
              <a:t>Obrazovni materijal u odgovarajućem formatu</a:t>
            </a:r>
            <a:r>
              <a:rPr lang="en-US" dirty="0">
                <a:latin typeface="Arial"/>
                <a:cs typeface="Arial"/>
              </a:rPr>
              <a:t> </a:t>
            </a:r>
            <a:endParaRPr lang="sr-Cyrl-RS" dirty="0" smtClean="0">
              <a:latin typeface="Arial"/>
              <a:cs typeface="Arial"/>
            </a:endParaRPr>
          </a:p>
          <a:p>
            <a:pPr marL="109537" indent="0" algn="ctr">
              <a:buNone/>
            </a:pPr>
            <a:endParaRPr lang="sr-Cyrl-RS" sz="1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09537" indent="0" algn="ctr">
              <a:buNone/>
            </a:pPr>
            <a:r>
              <a:rPr lang="sr-Cyrl-RS" sz="1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sr-Cyrl-RS" sz="1800" dirty="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748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>
                <a:latin typeface="Arial"/>
                <a:cs typeface="Arial"/>
              </a:rPr>
              <a:t>Pravo na imovinu</a:t>
            </a:r>
            <a:r>
              <a:rPr lang="en-US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lvl="0"/>
            <a:r>
              <a:rPr lang="sr-Latn-CS" dirty="0">
                <a:latin typeface="Arial"/>
                <a:cs typeface="Arial"/>
              </a:rPr>
              <a:t>Rukovanje imovinom uključujući posedovanje, korišćenje, zaposedanje, prenošenje, prodavanje, nasleđivanje i razdelu zemlje i druge imovine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sr-Latn-CS" dirty="0">
                <a:latin typeface="Arial"/>
                <a:cs typeface="Arial"/>
              </a:rPr>
              <a:t>Uzimanje ulešća u programima redistribucije zemljišta i druge imovine na ravnopravnoj osnovi sa </a:t>
            </a:r>
            <a:r>
              <a:rPr lang="sr-Latn-CS" dirty="0" smtClean="0">
                <a:latin typeface="Arial"/>
                <a:cs typeface="Arial"/>
              </a:rPr>
              <a:t>drugima</a:t>
            </a:r>
          </a:p>
          <a:p>
            <a:r>
              <a:rPr lang="sr-Latn-CS" dirty="0">
                <a:latin typeface="Arial"/>
                <a:cs typeface="Arial"/>
              </a:rPr>
              <a:t>Obezbeđivanje da starija osoba nije proizvoljno ili nezakonito lišena svoje </a:t>
            </a:r>
            <a:r>
              <a:rPr lang="sr-Latn-CS" dirty="0" smtClean="0">
                <a:latin typeface="Arial"/>
                <a:cs typeface="Arial"/>
              </a:rPr>
              <a:t>imovine</a:t>
            </a:r>
            <a:endParaRPr lang="sr-Cyrl-RS" dirty="0" smtClean="0">
              <a:latin typeface="Arial"/>
              <a:cs typeface="Arial"/>
            </a:endParaRPr>
          </a:p>
          <a:p>
            <a:pPr marL="109537" indent="0" algn="ctr">
              <a:buNone/>
            </a:pPr>
            <a:r>
              <a:rPr lang="sr-Cyrl-RS" sz="1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sr-Cyrl-RS" sz="1800" dirty="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endParaRPr lang="en-US" dirty="0">
              <a:latin typeface="Arial"/>
              <a:cs typeface="Arial"/>
            </a:endParaRPr>
          </a:p>
          <a:p>
            <a:pPr lvl="0"/>
            <a:endParaRPr lang="en-US" dirty="0"/>
          </a:p>
          <a:p>
            <a:endParaRPr lang="en-US" dirty="0"/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666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>
                <a:latin typeface="Arial"/>
                <a:cs typeface="Arial"/>
              </a:rPr>
              <a:t>Pravo na imovinu</a:t>
            </a:r>
            <a:r>
              <a:rPr lang="en-US" dirty="0">
                <a:latin typeface="Arial"/>
                <a:cs typeface="Arial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lvl="0"/>
            <a:r>
              <a:rPr lang="sr-Latn-CS" sz="2400" dirty="0">
                <a:latin typeface="Arial"/>
                <a:cs typeface="Arial"/>
              </a:rPr>
              <a:t>Pristup efikasnim mehanizmima obeštećenja u slučajevima proizvoljnog ili nezakonitog lišavanja imovine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sr-Latn-CS" sz="2400" dirty="0">
                <a:latin typeface="Arial"/>
                <a:cs typeface="Arial"/>
              </a:rPr>
              <a:t>Eliminacija tradicionalnih praksi koje lišavaju udovice prava na imovinu i nasleđivanje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sr-Latn-CS" sz="2400" dirty="0">
                <a:latin typeface="Arial"/>
                <a:cs typeface="Arial"/>
              </a:rPr>
              <a:t>Ravnopravan pristup finansijskim uslugama uključujući bankarske zajmove, mikro-zajmove, hipoteke i druge vrste finansijskih kredita</a:t>
            </a:r>
            <a:endParaRPr lang="en-US" sz="2400" dirty="0">
              <a:latin typeface="Arial"/>
              <a:cs typeface="Arial"/>
            </a:endParaRPr>
          </a:p>
          <a:p>
            <a:r>
              <a:rPr lang="sr-Latn-CS" sz="2400" dirty="0">
                <a:latin typeface="Arial"/>
                <a:cs typeface="Arial"/>
              </a:rPr>
              <a:t>Transparentni i pregledni mehanizmi kojim se zemljište i druga imovina prodaju ili razmenjuju za davanje usluga pomoći i nege</a:t>
            </a:r>
            <a:r>
              <a:rPr lang="en-US" sz="2400" dirty="0">
                <a:latin typeface="Arial"/>
                <a:cs typeface="Arial"/>
              </a:rPr>
              <a:t> </a:t>
            </a:r>
            <a:endParaRPr lang="sr-Cyrl-RS" sz="2400" dirty="0" smtClean="0">
              <a:latin typeface="Arial"/>
              <a:cs typeface="Arial"/>
            </a:endParaRPr>
          </a:p>
          <a:p>
            <a:pPr marL="109537" indent="0" algn="ctr">
              <a:buNone/>
            </a:pPr>
            <a:r>
              <a:rPr lang="sr-Cyrl-RS" sz="1800" dirty="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endParaRPr lang="sr-Cyrl-RS" sz="2400" dirty="0" smtClean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48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234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 smtClean="0">
                <a:latin typeface="Arial"/>
                <a:cs typeface="Arial"/>
              </a:rPr>
              <a:t>Ljudska prava</a:t>
            </a:r>
            <a:r>
              <a:rPr lang="en-US" dirty="0" smtClean="0">
                <a:effectLst/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733800"/>
          </a:xfrm>
        </p:spPr>
        <p:txBody>
          <a:bodyPr/>
          <a:lstStyle/>
          <a:p>
            <a:pPr lvl="0"/>
            <a:r>
              <a:rPr lang="sr-Latn-CS" sz="2400" b="1" dirty="0">
                <a:latin typeface="Arial"/>
                <a:cs typeface="Arial"/>
              </a:rPr>
              <a:t>Nediskriminacija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pPr lvl="0"/>
            <a:r>
              <a:rPr lang="sr-Latn-CS" sz="2400" b="1" dirty="0">
                <a:latin typeface="Arial"/>
                <a:cs typeface="Arial"/>
              </a:rPr>
              <a:t>Pravo na autonomiju i </a:t>
            </a:r>
            <a:r>
              <a:rPr lang="sr-Latn-CS" sz="2400" b="1" dirty="0" smtClean="0">
                <a:latin typeface="Arial"/>
                <a:cs typeface="Arial"/>
              </a:rPr>
              <a:t>nezavisnost</a:t>
            </a:r>
          </a:p>
          <a:p>
            <a:pPr lvl="0"/>
            <a:r>
              <a:rPr lang="sr-Latn-CS" sz="2400" b="1" dirty="0">
                <a:latin typeface="Arial"/>
                <a:cs typeface="Arial"/>
              </a:rPr>
              <a:t>Pravo na jednak tretman pred zakonom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pPr lvl="0"/>
            <a:r>
              <a:rPr lang="sr-Latn-CS" sz="2400" b="1" dirty="0">
                <a:latin typeface="Arial"/>
                <a:cs typeface="Arial"/>
              </a:rPr>
              <a:t>Pravo na samoispunjenje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</a:p>
          <a:p>
            <a:pPr lvl="0"/>
            <a:r>
              <a:rPr lang="sr-Latn-CS" sz="2400" b="1" dirty="0">
                <a:latin typeface="Arial"/>
                <a:cs typeface="Arial"/>
              </a:rPr>
              <a:t>Pravo na slobodno </a:t>
            </a:r>
            <a:r>
              <a:rPr lang="sr-Latn-CS" sz="2400" b="1" dirty="0" smtClean="0">
                <a:latin typeface="Arial"/>
                <a:cs typeface="Arial"/>
              </a:rPr>
              <a:t>vreme</a:t>
            </a:r>
          </a:p>
          <a:p>
            <a:pPr lvl="0"/>
            <a:r>
              <a:rPr lang="sr-Latn-CS" sz="2400" b="1" dirty="0">
                <a:latin typeface="Arial"/>
                <a:cs typeface="Arial"/>
              </a:rPr>
              <a:t>Pravo na život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pPr lvl="0"/>
            <a:r>
              <a:rPr lang="sr-Latn-CS" sz="2400" b="1" dirty="0">
                <a:latin typeface="Arial"/>
                <a:cs typeface="Arial"/>
              </a:rPr>
              <a:t>Pravo na dostojanstveno </a:t>
            </a:r>
            <a:r>
              <a:rPr lang="sr-Latn-CS" sz="2400" b="1" dirty="0" smtClean="0">
                <a:latin typeface="Arial"/>
                <a:cs typeface="Arial"/>
              </a:rPr>
              <a:t>umiranje</a:t>
            </a:r>
          </a:p>
          <a:p>
            <a:pPr lvl="0"/>
            <a:r>
              <a:rPr lang="sr-Latn-CS" sz="2400" b="1" dirty="0">
                <a:latin typeface="Arial"/>
                <a:cs typeface="Arial"/>
              </a:rPr>
              <a:t>Pravo na puno i učinkovito učestvovanje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sr-Cyrl-RS" sz="2400" b="1" dirty="0" smtClean="0">
              <a:latin typeface="Arial"/>
              <a:cs typeface="Arial"/>
            </a:endParaRPr>
          </a:p>
          <a:p>
            <a:pPr lvl="0"/>
            <a:r>
              <a:rPr lang="sr-Cyrl-RS" sz="2400" b="1" dirty="0">
                <a:latin typeface="Arial"/>
                <a:cs typeface="Arial"/>
              </a:rPr>
              <a:t> </a:t>
            </a:r>
            <a:r>
              <a:rPr lang="sr-Cyrl-RS" sz="2400" b="1" dirty="0" smtClean="0">
                <a:latin typeface="Arial"/>
                <a:cs typeface="Arial"/>
              </a:rPr>
              <a:t>  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r>
              <a:rPr lang="en-US" sz="2400" b="1" dirty="0" smtClean="0">
                <a:latin typeface="Arial"/>
                <a:cs typeface="Arial"/>
              </a:rPr>
              <a:t>  </a:t>
            </a:r>
            <a:endParaRPr lang="en-US" sz="2400" b="1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157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>
                <a:latin typeface="Arial"/>
                <a:cs typeface="Arial"/>
              </a:rPr>
              <a:t>Ljudska prava</a:t>
            </a:r>
            <a:r>
              <a:rPr lang="en-US" dirty="0">
                <a:latin typeface="Arial"/>
                <a:cs typeface="Arial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b="1" dirty="0">
                <a:latin typeface="Arial"/>
                <a:cs typeface="Arial"/>
              </a:rPr>
              <a:t>Pravo na starenje u mestu po sopstvenom izboru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</a:t>
            </a:r>
            <a:r>
              <a:rPr lang="sr-Latn-CS" sz="2400" b="1" dirty="0" smtClean="0">
                <a:latin typeface="Arial"/>
                <a:cs typeface="Arial"/>
              </a:rPr>
              <a:t>stanovanje</a:t>
            </a:r>
          </a:p>
          <a:p>
            <a:r>
              <a:rPr lang="sr-Latn-CS" sz="2400" b="1" dirty="0">
                <a:latin typeface="Arial"/>
                <a:cs typeface="Arial"/>
              </a:rPr>
              <a:t>Pravo na okruženje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ličnu pokretljivost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pristupačnost </a:t>
            </a:r>
            <a:endParaRPr lang="sr-Latn-C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dugoročnu podršku u samostalnom življenju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privatnost i porodični život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slobodu od svih formi nasilja i </a:t>
            </a:r>
            <a:r>
              <a:rPr lang="sr-Latn-CS" sz="2400" b="1" dirty="0" smtClean="0">
                <a:latin typeface="Arial"/>
                <a:cs typeface="Arial"/>
              </a:rPr>
              <a:t>zlostavljanja</a:t>
            </a:r>
            <a:endParaRPr lang="sr-Cyrl-RS" sz="2400" b="1" dirty="0" smtClean="0">
              <a:latin typeface="Arial"/>
              <a:cs typeface="Arial"/>
            </a:endParaRPr>
          </a:p>
          <a:p>
            <a:pPr marL="109537" indent="0">
              <a:buNone/>
            </a:pPr>
            <a:r>
              <a:rPr lang="sr-Cyrl-RS" sz="2400" b="1" dirty="0">
                <a:latin typeface="Arial"/>
                <a:cs typeface="Arial"/>
              </a:rPr>
              <a:t> </a:t>
            </a:r>
            <a:r>
              <a:rPr lang="en-US" sz="2400" b="1" dirty="0" smtClean="0">
                <a:latin typeface="Arial"/>
                <a:cs typeface="Arial"/>
              </a:rPr>
              <a:t>  </a:t>
            </a:r>
            <a:r>
              <a:rPr lang="sr-Cyrl-RS" sz="2400" b="1" dirty="0" smtClean="0">
                <a:latin typeface="Arial"/>
                <a:cs typeface="Arial"/>
              </a:rPr>
              <a:t>                                                   </a:t>
            </a:r>
            <a:r>
              <a:rPr lang="en-US" sz="1800" dirty="0" smtClean="0">
                <a:latin typeface="Arial"/>
                <a:cs typeface="Arial"/>
              </a:rPr>
              <a:t>*</a:t>
            </a:r>
            <a:r>
              <a:rPr lang="en-US" sz="1800" dirty="0" err="1">
                <a:latin typeface="Arial"/>
                <a:cs typeface="Arial"/>
              </a:rPr>
              <a:t>izvor</a:t>
            </a:r>
            <a:r>
              <a:rPr lang="en-US" sz="1800" dirty="0">
                <a:latin typeface="Arial"/>
                <a:cs typeface="Arial"/>
              </a:rPr>
              <a:t>: HelpAge International</a:t>
            </a:r>
          </a:p>
          <a:p>
            <a:pPr marL="109537" indent="0">
              <a:buNone/>
            </a:pPr>
            <a:endParaRPr lang="en-US" sz="2400" b="1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706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>
                <a:latin typeface="Arial"/>
                <a:cs typeface="Arial"/>
              </a:rPr>
              <a:t>Ljudska prava</a:t>
            </a:r>
            <a:r>
              <a:rPr lang="en-US" dirty="0">
                <a:latin typeface="Arial"/>
                <a:cs typeface="Arial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648200"/>
          </a:xfrm>
        </p:spPr>
        <p:txBody>
          <a:bodyPr/>
          <a:lstStyle/>
          <a:p>
            <a:r>
              <a:rPr lang="sr-Latn-CS" sz="2400" b="1" dirty="0">
                <a:latin typeface="Arial"/>
                <a:cs typeface="Arial"/>
              </a:rPr>
              <a:t>Pravo na slobodu od torture, okrutnog, nehumanog ili degradirajućeg tretmana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rad i zaposlenje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adekvatan životni standard </a:t>
            </a:r>
            <a:endParaRPr lang="sr-Latn-C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pravdu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slobodu i izražavanje </a:t>
            </a:r>
            <a:r>
              <a:rPr lang="sr-Latn-CS" sz="2400" b="1" dirty="0" smtClean="0">
                <a:latin typeface="Arial"/>
                <a:cs typeface="Arial"/>
              </a:rPr>
              <a:t>mišljenja</a:t>
            </a:r>
          </a:p>
          <a:p>
            <a:r>
              <a:rPr lang="sr-Latn-CS" sz="2400" b="1" dirty="0">
                <a:latin typeface="Arial"/>
                <a:cs typeface="Arial"/>
              </a:rPr>
              <a:t>Pravo na ličnu slobodu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Pravo na slobodu kretanja i nacionalnost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r>
              <a:rPr lang="sr-Latn-CS" sz="2400" b="1" dirty="0">
                <a:latin typeface="Arial"/>
                <a:cs typeface="Arial"/>
              </a:rPr>
              <a:t>Prava u vanrednim situacijama, uključujući situacije oružanih sukoba i humanitarnih nesreća</a:t>
            </a:r>
            <a:r>
              <a:rPr lang="en-US" sz="2400" b="1" dirty="0">
                <a:latin typeface="Arial"/>
                <a:cs typeface="Arial"/>
              </a:rPr>
              <a:t> </a:t>
            </a:r>
            <a:endParaRPr lang="en-US" sz="2400" b="1" dirty="0" smtClean="0">
              <a:latin typeface="Arial"/>
              <a:cs typeface="Arial"/>
            </a:endParaRPr>
          </a:p>
          <a:p>
            <a:pPr marL="109537" indent="0">
              <a:buNone/>
            </a:pP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                                 </a:t>
            </a:r>
            <a:r>
              <a:rPr lang="sr-Cyrl-RS" sz="2400" dirty="0" smtClean="0">
                <a:latin typeface="Arial"/>
                <a:cs typeface="Arial"/>
              </a:rPr>
              <a:t>                      </a:t>
            </a:r>
            <a:r>
              <a:rPr lang="en-US" sz="1800" dirty="0" smtClean="0">
                <a:latin typeface="Arial"/>
                <a:cs typeface="Arial"/>
              </a:rPr>
              <a:t>*</a:t>
            </a:r>
            <a:r>
              <a:rPr lang="en-US" sz="1800" dirty="0" err="1" smtClean="0">
                <a:latin typeface="Arial"/>
                <a:cs typeface="Arial"/>
              </a:rPr>
              <a:t>izvor</a:t>
            </a:r>
            <a:r>
              <a:rPr lang="en-US" sz="1800" dirty="0" smtClean="0">
                <a:latin typeface="Arial"/>
                <a:cs typeface="Arial"/>
              </a:rPr>
              <a:t>: HelpAge International</a:t>
            </a: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48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064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CS" sz="3600" dirty="0">
                <a:latin typeface="Arial"/>
                <a:cs typeface="Arial"/>
              </a:rPr>
              <a:t>Šta je pristup zasnovan na ljudskim pravima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4075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>
                <a:latin typeface="Arial"/>
                <a:cs typeface="Arial"/>
              </a:rPr>
              <a:t>Pristup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zasnovan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pravima</a:t>
            </a:r>
            <a:r>
              <a:rPr lang="sr-Latn-CS" dirty="0">
                <a:latin typeface="Arial"/>
                <a:cs typeface="Arial"/>
              </a:rPr>
              <a:t> odnosi </a:t>
            </a:r>
            <a:r>
              <a:rPr lang="en-US" dirty="0">
                <a:latin typeface="Arial"/>
                <a:cs typeface="Arial"/>
              </a:rPr>
              <a:t>se </a:t>
            </a:r>
            <a:r>
              <a:rPr lang="sr-Latn-CS" dirty="0">
                <a:latin typeface="Arial"/>
                <a:cs typeface="Arial"/>
              </a:rPr>
              <a:t>na </a:t>
            </a:r>
            <a:r>
              <a:rPr lang="en-US" dirty="0" err="1">
                <a:latin typeface="Arial"/>
                <a:cs typeface="Arial"/>
              </a:rPr>
              <a:t>osnaživanje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ljudi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znaju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traže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svoja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unapređivanje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sposobnosti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odgovornosti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pojedinaca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institucija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koji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odgovorni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poštovanje</a:t>
            </a:r>
            <a:r>
              <a:rPr lang="en-US" dirty="0">
                <a:latin typeface="Arial"/>
                <a:cs typeface="Arial"/>
              </a:rPr>
              <a:t> , </a:t>
            </a:r>
            <a:r>
              <a:rPr lang="en-US" dirty="0" err="1">
                <a:latin typeface="Arial"/>
                <a:cs typeface="Arial"/>
              </a:rPr>
              <a:t>zaštitu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ostvarivanje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.</a:t>
            </a:r>
            <a:endParaRPr lang="sr-Latn-CS" dirty="0"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err="1">
                <a:latin typeface="Arial"/>
                <a:cs typeface="Arial"/>
              </a:rPr>
              <a:t>Pristup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zasnovan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pravima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omogućava</a:t>
            </a:r>
            <a:r>
              <a:rPr lang="sr-Latn-CS" dirty="0">
                <a:latin typeface="Arial"/>
                <a:cs typeface="Arial"/>
              </a:rPr>
              <a:t> integrisanje</a:t>
            </a:r>
            <a:r>
              <a:rPr lang="en-US" dirty="0">
                <a:latin typeface="Arial"/>
                <a:cs typeface="Arial"/>
              </a:rPr>
              <a:t> standard</a:t>
            </a:r>
            <a:r>
              <a:rPr lang="sr-Latn-CS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princip</a:t>
            </a:r>
            <a:r>
              <a:rPr lang="sr-Latn-CS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ljudskih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 u </a:t>
            </a:r>
            <a:r>
              <a:rPr lang="en-US" dirty="0" err="1">
                <a:latin typeface="Arial"/>
                <a:cs typeface="Arial"/>
              </a:rPr>
              <a:t>kreiranja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politik</a:t>
            </a:r>
            <a:r>
              <a:rPr lang="sr-Latn-CS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kao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u </a:t>
            </a:r>
            <a:r>
              <a:rPr lang="en-US" dirty="0" err="1">
                <a:latin typeface="Arial"/>
                <a:cs typeface="Arial"/>
              </a:rPr>
              <a:t>svakodnevn</a:t>
            </a:r>
            <a:r>
              <a:rPr lang="sr-Latn-CS" dirty="0">
                <a:latin typeface="Arial"/>
                <a:cs typeface="Arial"/>
              </a:rPr>
              <a:t>ovno funkcionisanje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institucija</a:t>
            </a:r>
            <a:r>
              <a:rPr lang="en-US" dirty="0">
                <a:latin typeface="Arial"/>
                <a:cs typeface="Arial"/>
              </a:rPr>
              <a:t>.</a:t>
            </a: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6147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371600"/>
          </a:xfrm>
        </p:spPr>
        <p:txBody>
          <a:bodyPr/>
          <a:lstStyle/>
          <a:p>
            <a:pPr eaLnBrk="1" hangingPunct="1"/>
            <a:r>
              <a:rPr lang="sr-Latn-CS" sz="3600" b="1" dirty="0">
                <a:latin typeface="Arial"/>
                <a:cs typeface="Arial"/>
              </a:rPr>
              <a:t>O</a:t>
            </a:r>
            <a:r>
              <a:rPr lang="en-US" sz="3600" b="1" dirty="0" err="1">
                <a:latin typeface="Arial"/>
                <a:cs typeface="Arial"/>
              </a:rPr>
              <a:t>snovni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principi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primene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pristupa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zasnovanog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na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ljudskim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pravima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83038"/>
          </a:xfrm>
        </p:spPr>
        <p:txBody>
          <a:bodyPr/>
          <a:lstStyle/>
          <a:p>
            <a:pPr eaLnBrk="1" hangingPunct="1"/>
            <a:r>
              <a:rPr lang="en-US" sz="3200" dirty="0" err="1">
                <a:latin typeface="Arial"/>
                <a:cs typeface="Arial"/>
              </a:rPr>
              <a:t>Učešće</a:t>
            </a:r>
            <a:endParaRPr lang="sr-Latn-CS" sz="3200" dirty="0">
              <a:latin typeface="Arial"/>
              <a:cs typeface="Arial"/>
            </a:endParaRPr>
          </a:p>
          <a:p>
            <a:pPr eaLnBrk="1" hangingPunct="1"/>
            <a:r>
              <a:rPr lang="sr-Latn-CS" sz="3200" dirty="0">
                <a:latin typeface="Arial"/>
                <a:cs typeface="Arial"/>
              </a:rPr>
              <a:t>O</a:t>
            </a:r>
            <a:r>
              <a:rPr lang="en-US" sz="3200" dirty="0" err="1">
                <a:latin typeface="Arial"/>
                <a:cs typeface="Arial"/>
              </a:rPr>
              <a:t>dgovornost</a:t>
            </a:r>
            <a:endParaRPr lang="sr-Latn-C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 err="1">
                <a:latin typeface="Arial"/>
                <a:cs typeface="Arial"/>
              </a:rPr>
              <a:t>Nediskriminacija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jednakost</a:t>
            </a:r>
            <a:r>
              <a:rPr lang="en-US" sz="3200" dirty="0">
                <a:latin typeface="Arial"/>
                <a:cs typeface="Arial"/>
              </a:rPr>
              <a:t> </a:t>
            </a:r>
            <a:endParaRPr lang="sr-Latn-C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 err="1">
                <a:latin typeface="Arial"/>
                <a:cs typeface="Arial"/>
              </a:rPr>
              <a:t>Osnaživanje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nosilaca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prava</a:t>
            </a:r>
            <a:r>
              <a:rPr lang="en-US" sz="3200" dirty="0">
                <a:latin typeface="Arial"/>
                <a:cs typeface="Arial"/>
              </a:rPr>
              <a:t> </a:t>
            </a:r>
            <a:endParaRPr lang="sr-Latn-CS" sz="3200" dirty="0">
              <a:latin typeface="Arial"/>
              <a:cs typeface="Arial"/>
            </a:endParaRPr>
          </a:p>
          <a:p>
            <a:pPr eaLnBrk="1" hangingPunct="1"/>
            <a:r>
              <a:rPr lang="sr-Latn-CS" sz="3200" dirty="0">
                <a:latin typeface="Arial"/>
                <a:cs typeface="Arial"/>
              </a:rPr>
              <a:t>Vladavina prava</a:t>
            </a:r>
            <a:r>
              <a:rPr lang="en-US" dirty="0">
                <a:latin typeface="Arial"/>
                <a:cs typeface="Arial"/>
              </a:rPr>
              <a:t/>
            </a:r>
            <a:br>
              <a:rPr lang="en-US" dirty="0">
                <a:latin typeface="Arial"/>
                <a:cs typeface="Arial"/>
              </a:rPr>
            </a:b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Arial"/>
                <a:cs typeface="Arial"/>
              </a:rPr>
              <a:t>Učešće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Arial"/>
                <a:cs typeface="Arial"/>
              </a:rPr>
              <a:t>Svako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ima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pravo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učestvuje</a:t>
            </a:r>
            <a:r>
              <a:rPr lang="en-US" dirty="0">
                <a:latin typeface="Arial"/>
                <a:cs typeface="Arial"/>
              </a:rPr>
              <a:t> u </a:t>
            </a:r>
            <a:r>
              <a:rPr lang="en-US" dirty="0" err="1">
                <a:latin typeface="Arial"/>
                <a:cs typeface="Arial"/>
              </a:rPr>
              <a:t>odlukama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koje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utiču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njihova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. </a:t>
            </a:r>
            <a:r>
              <a:rPr lang="en-US" dirty="0" err="1">
                <a:latin typeface="Arial"/>
                <a:cs typeface="Arial"/>
              </a:rPr>
              <a:t>Učešće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mora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bude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aktivan</a:t>
            </a:r>
            <a:r>
              <a:rPr lang="sr-Latn-CS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besplatno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smislen</a:t>
            </a:r>
            <a:r>
              <a:rPr lang="sr-Latn-CS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treba da skrene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pažnju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pitanja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pristup</a:t>
            </a:r>
            <a:r>
              <a:rPr lang="sr-Latn-CS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uključujući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pristup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informacijama</a:t>
            </a:r>
            <a:r>
              <a:rPr lang="en-US" dirty="0">
                <a:latin typeface="Arial"/>
                <a:cs typeface="Arial"/>
              </a:rPr>
              <a:t> u </a:t>
            </a:r>
            <a:r>
              <a:rPr lang="en-US" dirty="0" err="1">
                <a:latin typeface="Arial"/>
                <a:cs typeface="Arial"/>
              </a:rPr>
              <a:t>formi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jeziku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koji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je lako razumljiv</a:t>
            </a:r>
            <a:r>
              <a:rPr lang="en-US" dirty="0">
                <a:latin typeface="Arial"/>
                <a:cs typeface="Arial"/>
              </a:rPr>
              <a:t>.</a:t>
            </a: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/>
                <a:cs typeface="Arial"/>
              </a:rPr>
              <a:t>Zašto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ljudska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prava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starijih</a:t>
            </a:r>
            <a:r>
              <a:rPr lang="en-US" b="1" dirty="0">
                <a:latin typeface="Arial"/>
                <a:cs typeface="Arial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Udeo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starijih</a:t>
            </a:r>
            <a:r>
              <a:rPr lang="en-US" dirty="0" smtClean="0">
                <a:latin typeface="Arial"/>
                <a:cs typeface="Arial"/>
              </a:rPr>
              <a:t> u </a:t>
            </a:r>
            <a:r>
              <a:rPr lang="en-US" dirty="0" err="1" smtClean="0">
                <a:latin typeface="Arial"/>
                <a:cs typeface="Arial"/>
              </a:rPr>
              <a:t>populaciji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širom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sveta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raste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r>
              <a:rPr lang="en-US" dirty="0" err="1" smtClean="0">
                <a:latin typeface="Arial"/>
                <a:cs typeface="Arial"/>
              </a:rPr>
              <a:t>Starenje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populacije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jedan</a:t>
            </a:r>
            <a:r>
              <a:rPr lang="en-US" dirty="0" smtClean="0">
                <a:latin typeface="Arial"/>
                <a:cs typeface="Arial"/>
              </a:rPr>
              <a:t> od </a:t>
            </a:r>
            <a:r>
              <a:rPr lang="en-US" dirty="0" err="1" smtClean="0">
                <a:latin typeface="Arial"/>
                <a:cs typeface="Arial"/>
              </a:rPr>
              <a:t>najvećih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uspeha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čovečanstva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r>
              <a:rPr lang="en-US" dirty="0" err="1" smtClean="0">
                <a:latin typeface="Arial"/>
                <a:cs typeface="Arial"/>
              </a:rPr>
              <a:t>Istovremeno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jedan</a:t>
            </a:r>
            <a:r>
              <a:rPr lang="en-US" dirty="0" smtClean="0">
                <a:latin typeface="Arial"/>
                <a:cs typeface="Arial"/>
              </a:rPr>
              <a:t> od </a:t>
            </a:r>
            <a:r>
              <a:rPr lang="en-US" dirty="0" err="1" smtClean="0">
                <a:latin typeface="Arial"/>
                <a:cs typeface="Arial"/>
              </a:rPr>
              <a:t>najvećih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izazova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za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pojedince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err="1" smtClean="0">
                <a:latin typeface="Arial"/>
                <a:cs typeface="Arial"/>
              </a:rPr>
              <a:t>porodice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države</a:t>
            </a:r>
            <a:r>
              <a:rPr lang="en-US" dirty="0" smtClean="0"/>
              <a:t>.</a:t>
            </a:r>
          </a:p>
          <a:p>
            <a:r>
              <a:rPr lang="en-US" dirty="0" err="1">
                <a:latin typeface="Arial"/>
                <a:cs typeface="Arial"/>
              </a:rPr>
              <a:t>Savremeno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društvo</a:t>
            </a:r>
            <a:r>
              <a:rPr lang="en-US" dirty="0">
                <a:latin typeface="Arial"/>
                <a:cs typeface="Arial"/>
              </a:rPr>
              <a:t>: </a:t>
            </a:r>
            <a:r>
              <a:rPr lang="en-US" dirty="0" err="1">
                <a:latin typeface="Arial"/>
                <a:cs typeface="Arial"/>
              </a:rPr>
              <a:t>globalizacija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moderne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tehnologije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razvoj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nauke</a:t>
            </a:r>
            <a:r>
              <a:rPr lang="en-US" dirty="0">
                <a:latin typeface="Arial"/>
                <a:cs typeface="Arial"/>
              </a:rPr>
              <a:t>, ALI </a:t>
            </a:r>
            <a:r>
              <a:rPr lang="en-US" dirty="0" err="1">
                <a:latin typeface="Arial"/>
                <a:cs typeface="Arial"/>
              </a:rPr>
              <a:t>opstanak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klišea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stereotipa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predrasuda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vezanih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starije</a:t>
            </a:r>
            <a:r>
              <a:rPr lang="en-US" dirty="0">
                <a:latin typeface="Arial"/>
                <a:cs typeface="Arial"/>
              </a:rPr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472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dirty="0">
                <a:latin typeface="Arial"/>
                <a:cs typeface="Arial"/>
              </a:rPr>
              <a:t>O</a:t>
            </a:r>
            <a:r>
              <a:rPr lang="en-US" b="1" dirty="0" err="1">
                <a:latin typeface="Arial"/>
                <a:cs typeface="Arial"/>
              </a:rPr>
              <a:t>dgovornost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Arial"/>
                <a:cs typeface="Arial"/>
              </a:rPr>
              <a:t>Odgovornost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zah</a:t>
            </a:r>
            <a:r>
              <a:rPr lang="sr-Latn-CS" dirty="0">
                <a:latin typeface="Arial"/>
                <a:cs typeface="Arial"/>
              </a:rPr>
              <a:t>t</a:t>
            </a:r>
            <a:r>
              <a:rPr lang="en-US" dirty="0" err="1">
                <a:latin typeface="Arial"/>
                <a:cs typeface="Arial"/>
              </a:rPr>
              <a:t>eva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efikasan</a:t>
            </a:r>
            <a:r>
              <a:rPr lang="en-US" dirty="0">
                <a:latin typeface="Arial"/>
                <a:cs typeface="Arial"/>
              </a:rPr>
              <a:t> monitoring </a:t>
            </a:r>
            <a:r>
              <a:rPr lang="en-US" dirty="0" err="1">
                <a:latin typeface="Arial"/>
                <a:cs typeface="Arial"/>
              </a:rPr>
              <a:t>standarda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ljudskih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kao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efikas</a:t>
            </a:r>
            <a:r>
              <a:rPr lang="sr-Latn-CS" dirty="0">
                <a:latin typeface="Arial"/>
                <a:cs typeface="Arial"/>
              </a:rPr>
              <a:t>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pravn</a:t>
            </a:r>
            <a:r>
              <a:rPr lang="sr-Latn-CS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lek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u slučaju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kršenj</a:t>
            </a:r>
            <a:r>
              <a:rPr lang="sr-Latn-CS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ljudskih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.</a:t>
            </a:r>
            <a:r>
              <a:rPr lang="en-US" dirty="0">
                <a:latin typeface="Georgia" charset="0"/>
              </a:rPr>
              <a:t/>
            </a:r>
            <a:br>
              <a:rPr lang="en-US" dirty="0">
                <a:latin typeface="Georgia" charset="0"/>
              </a:rPr>
            </a:br>
            <a:endParaRPr lang="en-US" dirty="0">
              <a:latin typeface="Georgia" charset="0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Arial"/>
                <a:cs typeface="Arial"/>
              </a:rPr>
              <a:t>Nediskriminacija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i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jednakost</a:t>
            </a:r>
            <a:r>
              <a:rPr lang="en-US" b="1" dirty="0">
                <a:latin typeface="Arial"/>
                <a:cs typeface="Arial"/>
              </a:rPr>
              <a:t>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Arial"/>
                <a:cs typeface="Arial"/>
              </a:rPr>
              <a:t>Pristup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zasnovan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pravima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podrazumeva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svi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oblici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diskriminacije</a:t>
            </a:r>
            <a:r>
              <a:rPr lang="en-US" dirty="0">
                <a:latin typeface="Arial"/>
                <a:cs typeface="Arial"/>
              </a:rPr>
              <a:t> u </a:t>
            </a:r>
            <a:r>
              <a:rPr lang="en-US" dirty="0" err="1">
                <a:latin typeface="Arial"/>
                <a:cs typeface="Arial"/>
              </a:rPr>
              <a:t>ostvarivanju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 b</a:t>
            </a:r>
            <a:r>
              <a:rPr lang="sr-Latn-CS" dirty="0">
                <a:latin typeface="Arial"/>
                <a:cs typeface="Arial"/>
              </a:rPr>
              <a:t>udu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zabranjen</a:t>
            </a:r>
            <a:r>
              <a:rPr lang="sr-Latn-CS" dirty="0">
                <a:latin typeface="Arial"/>
                <a:cs typeface="Arial"/>
              </a:rPr>
              <a:t>i. 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Arial"/>
                <a:cs typeface="Arial"/>
              </a:rPr>
              <a:t>Osnaživanje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nosilaca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prava</a:t>
            </a:r>
            <a:r>
              <a:rPr lang="en-US" b="1" dirty="0">
                <a:latin typeface="Arial"/>
                <a:cs typeface="Arial"/>
              </a:rPr>
              <a:t> 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Arial"/>
                <a:cs typeface="Arial"/>
              </a:rPr>
              <a:t>Pristup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zasnovan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pravima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podrazumeva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pojedinci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zajednice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treba</a:t>
            </a:r>
            <a:r>
              <a:rPr lang="en-US" dirty="0">
                <a:latin typeface="Arial"/>
                <a:cs typeface="Arial"/>
              </a:rPr>
              <a:t> da z</a:t>
            </a:r>
            <a:r>
              <a:rPr lang="sr-Latn-CS" dirty="0">
                <a:latin typeface="Arial"/>
                <a:cs typeface="Arial"/>
              </a:rPr>
              <a:t>naju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svoja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 . To </a:t>
            </a:r>
            <a:r>
              <a:rPr lang="en-US" dirty="0" err="1">
                <a:latin typeface="Arial"/>
                <a:cs typeface="Arial"/>
              </a:rPr>
              <a:t>takođe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znači</a:t>
            </a:r>
            <a:r>
              <a:rPr lang="en-US" dirty="0">
                <a:latin typeface="Arial"/>
                <a:cs typeface="Arial"/>
              </a:rPr>
              <a:t> da bi </a:t>
            </a:r>
            <a:r>
              <a:rPr lang="en-US" dirty="0" err="1">
                <a:latin typeface="Arial"/>
                <a:cs typeface="Arial"/>
              </a:rPr>
              <a:t>trebalo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budu</a:t>
            </a:r>
            <a:r>
              <a:rPr lang="en-US" dirty="0">
                <a:latin typeface="Arial"/>
                <a:cs typeface="Arial"/>
              </a:rPr>
              <a:t> u </a:t>
            </a:r>
            <a:r>
              <a:rPr lang="en-US" dirty="0" err="1">
                <a:latin typeface="Arial"/>
                <a:cs typeface="Arial"/>
              </a:rPr>
              <a:t>potpunosti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podržani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učestvuju</a:t>
            </a:r>
            <a:r>
              <a:rPr lang="en-US" dirty="0">
                <a:latin typeface="Arial"/>
                <a:cs typeface="Arial"/>
              </a:rPr>
              <a:t> u </a:t>
            </a:r>
            <a:r>
              <a:rPr lang="en-US" dirty="0" err="1">
                <a:latin typeface="Arial"/>
                <a:cs typeface="Arial"/>
              </a:rPr>
              <a:t>razvoju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politik</a:t>
            </a:r>
            <a:r>
              <a:rPr lang="sr-Latn-CS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praks</a:t>
            </a:r>
            <a:r>
              <a:rPr lang="sr-Latn-CS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koje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utiču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njihove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živote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kao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da </a:t>
            </a:r>
            <a:r>
              <a:rPr lang="en-US" dirty="0" err="1">
                <a:latin typeface="Arial"/>
                <a:cs typeface="Arial"/>
              </a:rPr>
              <a:t>traž</a:t>
            </a:r>
            <a:r>
              <a:rPr lang="sr-Latn-CS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kada</a:t>
            </a:r>
            <a:r>
              <a:rPr lang="sr-Latn-CS" dirty="0">
                <a:latin typeface="Arial"/>
                <a:cs typeface="Arial"/>
              </a:rPr>
              <a:t> 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ukoliko su im uskraćena</a:t>
            </a:r>
            <a:r>
              <a:rPr lang="en-US" dirty="0">
                <a:latin typeface="Arial"/>
                <a:cs typeface="Arial"/>
              </a:rPr>
              <a:t> </a:t>
            </a: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dirty="0">
                <a:latin typeface="Arial"/>
                <a:cs typeface="Arial"/>
              </a:rPr>
              <a:t>Vladavina prava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Arial"/>
                <a:cs typeface="Arial"/>
              </a:rPr>
              <a:t>Pristup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zasnovan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ljudskim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pravima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zahteva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priznavanje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kao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koncepta čije uživanje garantuju zakoni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povezan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sr-Latn-CS" dirty="0">
                <a:latin typeface="Arial"/>
                <a:cs typeface="Arial"/>
              </a:rPr>
              <a:t>je sa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nacionaln</a:t>
            </a:r>
            <a:r>
              <a:rPr lang="sr-Latn-CS" dirty="0">
                <a:latin typeface="Arial"/>
                <a:cs typeface="Arial"/>
              </a:rPr>
              <a:t>om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međunarodn</a:t>
            </a:r>
            <a:r>
              <a:rPr lang="sr-Latn-CS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m </a:t>
            </a:r>
            <a:r>
              <a:rPr lang="sr-Latn-CS" dirty="0">
                <a:latin typeface="Arial"/>
                <a:cs typeface="Arial"/>
              </a:rPr>
              <a:t>legislativom koja se odnosi na </a:t>
            </a:r>
            <a:r>
              <a:rPr lang="en-US" dirty="0" err="1">
                <a:latin typeface="Arial"/>
                <a:cs typeface="Arial"/>
              </a:rPr>
              <a:t>ljuds</a:t>
            </a:r>
            <a:r>
              <a:rPr lang="sr-Latn-CS" dirty="0">
                <a:latin typeface="Arial"/>
                <a:cs typeface="Arial"/>
              </a:rPr>
              <a:t>ka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prav</a:t>
            </a:r>
            <a:r>
              <a:rPr lang="sr-Latn-CS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.</a:t>
            </a:r>
            <a:br>
              <a:rPr lang="en-US" dirty="0">
                <a:latin typeface="Arial"/>
                <a:cs typeface="Arial"/>
              </a:rPr>
            </a:b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rebuchet MS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charset="0"/>
              <a:buNone/>
            </a:pPr>
            <a:endParaRPr lang="sr-Latn-CS" dirty="0">
              <a:latin typeface="Georgia" charset="0"/>
            </a:endParaRPr>
          </a:p>
          <a:p>
            <a:pPr eaLnBrk="1" hangingPunct="1">
              <a:buFont typeface="Georgia" charset="0"/>
              <a:buNone/>
            </a:pPr>
            <a:endParaRPr lang="sr-Latn-CS" dirty="0">
              <a:latin typeface="Georgia" charset="0"/>
            </a:endParaRPr>
          </a:p>
          <a:p>
            <a:pPr eaLnBrk="1" hangingPunct="1">
              <a:buFont typeface="Georgia" charset="0"/>
              <a:buNone/>
            </a:pPr>
            <a:r>
              <a:rPr lang="sr-Latn-CS" sz="3600" dirty="0">
                <a:latin typeface="Georgia" charset="0"/>
              </a:rPr>
              <a:t>  </a:t>
            </a:r>
            <a:r>
              <a:rPr lang="sr-Latn-CS" sz="4000" dirty="0" smtClean="0">
                <a:latin typeface="Arial"/>
                <a:cs typeface="Arial"/>
              </a:rPr>
              <a:t>“Lakše je razbiti atom nego predrasudu”</a:t>
            </a:r>
            <a:endParaRPr lang="sr-Latn-CS" sz="4000" dirty="0">
              <a:latin typeface="Arial"/>
              <a:cs typeface="Arial"/>
            </a:endParaRPr>
          </a:p>
          <a:p>
            <a:pPr eaLnBrk="1" hangingPunct="1">
              <a:buFont typeface="Georgia" charset="0"/>
              <a:buNone/>
            </a:pPr>
            <a:r>
              <a:rPr lang="sr-Latn-CS" dirty="0">
                <a:latin typeface="Georgia" charset="0"/>
              </a:rPr>
              <a:t>						</a:t>
            </a:r>
            <a:r>
              <a:rPr lang="en-US" sz="3200" dirty="0">
                <a:latin typeface="Arial"/>
                <a:cs typeface="Arial"/>
              </a:rPr>
              <a:t>Albert </a:t>
            </a:r>
            <a:r>
              <a:rPr lang="en-US" sz="3200" dirty="0" err="1">
                <a:latin typeface="Arial"/>
                <a:cs typeface="Arial"/>
              </a:rPr>
              <a:t>Ajnštajn</a:t>
            </a: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/>
                <a:cs typeface="Arial"/>
              </a:rPr>
              <a:t>Zašto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ljudska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prava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starijih</a:t>
            </a:r>
            <a:r>
              <a:rPr lang="en-US" b="1" dirty="0">
                <a:latin typeface="Arial"/>
                <a:cs typeface="Arial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Univerzalna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deklaracija</a:t>
            </a:r>
            <a:r>
              <a:rPr lang="en-US" dirty="0" smtClean="0">
                <a:latin typeface="Arial"/>
                <a:cs typeface="Arial"/>
              </a:rPr>
              <a:t> o </a:t>
            </a:r>
            <a:r>
              <a:rPr lang="en-US" dirty="0" err="1" smtClean="0">
                <a:latin typeface="Arial"/>
                <a:cs typeface="Arial"/>
              </a:rPr>
              <a:t>ljudskim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pravima</a:t>
            </a:r>
            <a:r>
              <a:rPr lang="en-US" dirty="0" smtClean="0">
                <a:latin typeface="Arial"/>
                <a:cs typeface="Arial"/>
              </a:rPr>
              <a:t> (1948)</a:t>
            </a:r>
          </a:p>
          <a:p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r>
              <a:rPr lang="en-US" dirty="0" err="1" smtClean="0">
                <a:latin typeface="Arial"/>
                <a:cs typeface="Arial"/>
              </a:rPr>
              <a:t>Jednako</a:t>
            </a:r>
            <a:r>
              <a:rPr lang="en-US" dirty="0" smtClean="0">
                <a:latin typeface="Arial"/>
                <a:cs typeface="Arial"/>
              </a:rPr>
              <a:t> je </a:t>
            </a:r>
            <a:r>
              <a:rPr lang="en-US" dirty="0" err="1" smtClean="0">
                <a:latin typeface="Arial"/>
                <a:cs typeface="Arial"/>
              </a:rPr>
              <a:t>značajna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sada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kao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pre 70 </a:t>
            </a:r>
            <a:r>
              <a:rPr lang="en-US" dirty="0" err="1" smtClean="0">
                <a:latin typeface="Arial"/>
                <a:cs typeface="Arial"/>
              </a:rPr>
              <a:t>godina</a:t>
            </a:r>
            <a:endParaRPr lang="en-US" dirty="0" smtClean="0">
              <a:latin typeface="Arial"/>
              <a:cs typeface="Arial"/>
            </a:endParaRPr>
          </a:p>
          <a:p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Dinamičnost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promenljivost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ljudskih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prava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14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/>
                <a:cs typeface="Arial"/>
              </a:rPr>
              <a:t>Zašto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ljudska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prava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starijih</a:t>
            </a:r>
            <a:r>
              <a:rPr lang="en-US" b="1" dirty="0">
                <a:latin typeface="Arial"/>
                <a:cs typeface="Arial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09537" indent="0" algn="ctr">
              <a:buNone/>
            </a:pPr>
            <a:r>
              <a:rPr lang="en-US" sz="4000" dirty="0" smtClean="0">
                <a:latin typeface="Arial"/>
                <a:cs typeface="Arial"/>
              </a:rPr>
              <a:t>“</a:t>
            </a:r>
            <a:r>
              <a:rPr lang="en-US" sz="4000" dirty="0" err="1" smtClean="0">
                <a:latin typeface="Arial"/>
                <a:cs typeface="Arial"/>
              </a:rPr>
              <a:t>ostali</a:t>
            </a:r>
            <a:r>
              <a:rPr lang="en-US" sz="4000" dirty="0" smtClean="0">
                <a:latin typeface="Arial"/>
                <a:cs typeface="Arial"/>
              </a:rPr>
              <a:t>” </a:t>
            </a:r>
            <a:r>
              <a:rPr lang="en-US" sz="4000" dirty="0" err="1" smtClean="0">
                <a:latin typeface="Arial"/>
                <a:cs typeface="Arial"/>
              </a:rPr>
              <a:t>ili</a:t>
            </a:r>
            <a:r>
              <a:rPr lang="en-US" sz="4000" dirty="0" smtClean="0">
                <a:latin typeface="Arial"/>
                <a:cs typeface="Arial"/>
              </a:rPr>
              <a:t> “</a:t>
            </a:r>
            <a:r>
              <a:rPr lang="en-US" sz="4000" dirty="0" err="1" smtClean="0">
                <a:latin typeface="Arial"/>
                <a:cs typeface="Arial"/>
              </a:rPr>
              <a:t>drugi</a:t>
            </a:r>
            <a:r>
              <a:rPr lang="en-US" sz="4000" dirty="0" smtClean="0">
                <a:latin typeface="Arial"/>
                <a:cs typeface="Arial"/>
              </a:rPr>
              <a:t>”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20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/>
                <a:cs typeface="Arial"/>
              </a:rPr>
              <a:t>Ljudska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prava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starijih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Prava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su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često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nedovoljno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vidljiva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Stariji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nedovoljno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informisani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Ostvarivanje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prava</a:t>
            </a:r>
            <a:r>
              <a:rPr lang="en-US" dirty="0" smtClean="0">
                <a:latin typeface="Arial"/>
                <a:cs typeface="Arial"/>
              </a:rPr>
              <a:t> je </a:t>
            </a:r>
            <a:r>
              <a:rPr lang="en-US" dirty="0" err="1" smtClean="0">
                <a:latin typeface="Arial"/>
                <a:cs typeface="Arial"/>
              </a:rPr>
              <a:t>često</a:t>
            </a:r>
            <a:r>
              <a:rPr lang="en-US" dirty="0" smtClean="0">
                <a:latin typeface="Arial"/>
                <a:cs typeface="Arial"/>
              </a:rPr>
              <a:t> u </a:t>
            </a:r>
            <a:r>
              <a:rPr lang="en-US" dirty="0" err="1" smtClean="0">
                <a:latin typeface="Arial"/>
                <a:cs typeface="Arial"/>
              </a:rPr>
              <a:t>obliku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paukove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mreže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Nedovoljna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promocija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Nezavisnih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institucija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Primeri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dobre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prakse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ostaju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skriveni</a:t>
            </a:r>
            <a:endParaRPr lang="sr-Cyrl-RS" dirty="0" smtClean="0">
              <a:latin typeface="Arial"/>
              <a:cs typeface="Arial"/>
            </a:endParaRPr>
          </a:p>
          <a:p>
            <a:pPr marL="109537" indent="0" algn="ctr">
              <a:buNone/>
            </a:pPr>
            <a:endParaRPr lang="sr-Cyrl-RS" sz="1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09537" indent="0" algn="ctr">
              <a:buNone/>
            </a:pPr>
            <a:r>
              <a:rPr lang="sr-Cyrl-RS" sz="180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            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921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sz="3600" b="1" dirty="0">
                <a:latin typeface="Arial"/>
                <a:cs typeface="Arial"/>
              </a:rPr>
              <a:t>Pravo na socijalnu sigurnost i socijalnu zaštitu</a:t>
            </a:r>
            <a:r>
              <a:rPr lang="en-US" sz="3600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dirty="0">
                <a:latin typeface="Arial"/>
                <a:cs typeface="Arial"/>
              </a:rPr>
              <a:t>Pristup socijalnoj sigurnosti uključujući adekvatan, garantovan minimalni prihod u poznijim godinama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sr-Latn-CS" dirty="0">
                <a:latin typeface="Arial"/>
                <a:cs typeface="Arial"/>
              </a:rPr>
              <a:t>Bezuslovno, samostalno korišćenje prihoda iz programa socijalne sigurnosti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sr-Latn-CS" dirty="0">
                <a:latin typeface="Arial"/>
                <a:cs typeface="Arial"/>
              </a:rPr>
              <a:t>Pristup prenzijama i njihova prenosivost u slučajevima kada su srtarije osobe migrirale </a:t>
            </a:r>
            <a:endParaRPr lang="sr-Latn-CS" dirty="0" smtClean="0">
              <a:latin typeface="Arial"/>
              <a:cs typeface="Arial"/>
            </a:endParaRPr>
          </a:p>
          <a:p>
            <a:pPr lvl="0"/>
            <a:r>
              <a:rPr lang="sr-Latn-CS" dirty="0" smtClean="0">
                <a:latin typeface="Arial"/>
                <a:cs typeface="Arial"/>
              </a:rPr>
              <a:t>Pristup </a:t>
            </a:r>
            <a:r>
              <a:rPr lang="sr-Latn-CS" dirty="0">
                <a:latin typeface="Arial"/>
                <a:cs typeface="Arial"/>
              </a:rPr>
              <a:t>odgovarajućoj socijalnoj pomoći i socijalnoj sigurnosti datoj u </a:t>
            </a:r>
            <a:r>
              <a:rPr lang="sr-Latn-CS" dirty="0" smtClean="0">
                <a:latin typeface="Arial"/>
                <a:cs typeface="Arial"/>
              </a:rPr>
              <a:t>naturi</a:t>
            </a:r>
            <a:endParaRPr lang="sr-Cyrl-RS" dirty="0" smtClean="0">
              <a:latin typeface="Arial"/>
              <a:cs typeface="Arial"/>
            </a:endParaRPr>
          </a:p>
          <a:p>
            <a:pPr marL="109537" lvl="0" indent="0" algn="ctr">
              <a:buNone/>
            </a:pPr>
            <a:r>
              <a:rPr lang="sr-Cyrl-RS" dirty="0">
                <a:latin typeface="Arial"/>
                <a:cs typeface="Arial"/>
              </a:rPr>
              <a:t> </a:t>
            </a:r>
            <a:r>
              <a:rPr lang="sr-Cyrl-RS" dirty="0" smtClean="0">
                <a:latin typeface="Arial"/>
                <a:cs typeface="Arial"/>
              </a:rPr>
              <a:t>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endParaRPr lang="en-US" dirty="0">
              <a:latin typeface="Arial"/>
              <a:cs typeface="Arial"/>
            </a:endParaRPr>
          </a:p>
          <a:p>
            <a:pPr lvl="0"/>
            <a:endParaRPr lang="en-US" sz="2400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54762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39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sz="3600" b="1" dirty="0">
                <a:latin typeface="Arial"/>
                <a:cs typeface="Arial"/>
              </a:rPr>
              <a:t>Pravo na socijalnu sigurnost i socijalnu zaštitu</a:t>
            </a:r>
            <a:r>
              <a:rPr lang="en-US" sz="3600" dirty="0">
                <a:latin typeface="Arial"/>
                <a:cs typeface="Arial"/>
              </a:rPr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sz="2400" dirty="0" smtClean="0">
                <a:latin typeface="Arial"/>
                <a:cs typeface="Arial"/>
              </a:rPr>
              <a:t>Pristup </a:t>
            </a:r>
            <a:r>
              <a:rPr lang="sr-Latn-CS" sz="2400" dirty="0">
                <a:latin typeface="Arial"/>
                <a:cs typeface="Arial"/>
              </a:rPr>
              <a:t>finansijskoj pomoći kako bi se platille za starije osobe adekvatne medicinske usluge, lekovi i pomagala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sr-Latn-CS" sz="2400" dirty="0">
                <a:latin typeface="Arial"/>
                <a:cs typeface="Arial"/>
              </a:rPr>
              <a:t>Efikasne i pristupačne procedure za žalbu i obraćanje nadležnima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sr-Latn-CS" sz="2400" dirty="0">
                <a:latin typeface="Arial"/>
                <a:cs typeface="Arial"/>
              </a:rPr>
              <a:t>Pristup informacijama u svom apsketima programa socijalne sigurnosti, uključujući kriterijum kvalifikovanosti za pomoć</a:t>
            </a:r>
            <a:endParaRPr lang="en-US" sz="2400" dirty="0">
              <a:latin typeface="Arial"/>
              <a:cs typeface="Arial"/>
            </a:endParaRPr>
          </a:p>
          <a:p>
            <a:r>
              <a:rPr lang="sr-Latn-CS" sz="2400" dirty="0">
                <a:latin typeface="Arial"/>
                <a:cs typeface="Arial"/>
              </a:rPr>
              <a:t>Pomoć u procesima podnošenja molbi uključujući za osobe bez dokumentacije o identitetu</a:t>
            </a:r>
            <a:r>
              <a:rPr lang="en-US" sz="2400" dirty="0">
                <a:latin typeface="Arial"/>
                <a:cs typeface="Arial"/>
              </a:rPr>
              <a:t> </a:t>
            </a:r>
            <a:endParaRPr lang="sr-Cyrl-RS" sz="2400" dirty="0" smtClean="0">
              <a:latin typeface="Arial"/>
              <a:cs typeface="Arial"/>
            </a:endParaRPr>
          </a:p>
          <a:p>
            <a:pPr marL="109537" indent="0" algn="ctr">
              <a:buNone/>
            </a:pPr>
            <a:r>
              <a:rPr lang="sr-Cyrl-RS" sz="1800" dirty="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endParaRPr lang="en-US" sz="2400" dirty="0">
              <a:latin typeface="Arial"/>
              <a:cs typeface="Arial"/>
            </a:endParaRPr>
          </a:p>
          <a:p>
            <a:endParaRPr lang="en-US" dirty="0"/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06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>
                <a:latin typeface="Arial"/>
                <a:cs typeface="Arial"/>
              </a:rPr>
              <a:t>Pravo na zdravlje</a:t>
            </a:r>
            <a:r>
              <a:rPr lang="en-US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lvl="0"/>
            <a:r>
              <a:rPr lang="sr-Latn-CS" sz="2400" dirty="0">
                <a:latin typeface="Arial"/>
                <a:cs typeface="Arial"/>
              </a:rPr>
              <a:t>Nediskriminacija na osnovu godina u pristupu sveobuhvatnim zdravstvenim uslugama 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sr-Latn-CS" sz="2400" dirty="0">
                <a:latin typeface="Arial"/>
                <a:cs typeface="Arial"/>
              </a:rPr>
              <a:t>Pristupačne, dostupne, odgovarajuće, kvalitetne zdravstvene usluge koje pokrivaju fizičko, mentalno i kognitivno zdravlje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sr-Latn-CS" sz="2400" dirty="0">
                <a:latin typeface="Arial"/>
                <a:cs typeface="Arial"/>
              </a:rPr>
              <a:t>Pristup holističkom palijativnom zbrinjavanju, uključujući pristup esencijalnim lekovima i kontrolisanim supstancama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sr-Latn-CS" sz="2400" dirty="0">
                <a:latin typeface="Arial"/>
                <a:cs typeface="Arial"/>
              </a:rPr>
              <a:t>Pristup </a:t>
            </a:r>
            <a:r>
              <a:rPr lang="sr-Latn-CS" sz="2400" dirty="0" smtClean="0">
                <a:latin typeface="Arial"/>
                <a:cs typeface="Arial"/>
              </a:rPr>
              <a:t>uslugama </a:t>
            </a:r>
            <a:r>
              <a:rPr lang="sr-Latn-CS" sz="2400" dirty="0">
                <a:latin typeface="Arial"/>
                <a:cs typeface="Arial"/>
              </a:rPr>
              <a:t>reproduktivnog zdravlja, uključujući prevenciju i tretman HIV-a i drugih polno prenosivih infekcija, kao i zdravstvene usluge za žene u </a:t>
            </a:r>
            <a:r>
              <a:rPr lang="sr-Latn-CS" sz="2400" dirty="0" smtClean="0">
                <a:latin typeface="Arial"/>
                <a:cs typeface="Arial"/>
              </a:rPr>
              <a:t>menopauzi</a:t>
            </a:r>
            <a:endParaRPr lang="sr-Cyrl-RS" sz="2400" dirty="0" smtClean="0">
              <a:latin typeface="Arial"/>
              <a:cs typeface="Arial"/>
            </a:endParaRPr>
          </a:p>
          <a:p>
            <a:pPr marL="109537" lvl="0" indent="0" algn="ctr">
              <a:buNone/>
            </a:pPr>
            <a:r>
              <a:rPr lang="sr-Cyrl-RS" sz="1800" dirty="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endParaRPr lang="en-US" sz="2400" dirty="0">
              <a:latin typeface="Arial"/>
              <a:cs typeface="Arial"/>
            </a:endParaRPr>
          </a:p>
          <a:p>
            <a:endParaRPr lang="en-US" dirty="0"/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31994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781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>
                <a:latin typeface="Arial"/>
                <a:cs typeface="Arial"/>
              </a:rPr>
              <a:t>Pravo na zdravlje</a:t>
            </a:r>
            <a:r>
              <a:rPr lang="en-US" dirty="0">
                <a:latin typeface="Arial"/>
                <a:cs typeface="Arial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sz="2000" dirty="0">
                <a:latin typeface="Arial"/>
                <a:cs typeface="Arial"/>
              </a:rPr>
              <a:t>Samostalnost u pogledu davanja informisanog pristanka na tretman i izbora tretmana</a:t>
            </a:r>
            <a:endParaRPr lang="en-US" sz="2000" dirty="0">
              <a:latin typeface="Arial"/>
              <a:cs typeface="Arial"/>
            </a:endParaRPr>
          </a:p>
          <a:p>
            <a:pPr lvl="0"/>
            <a:r>
              <a:rPr lang="sr-Latn-CS" sz="2000" dirty="0">
                <a:latin typeface="Arial"/>
                <a:cs typeface="Arial"/>
              </a:rPr>
              <a:t>Mogućnost davanja naprednih uputstava o zdravstvenoj nezi, uključujući palijativnu negu i dugotrajnu negu</a:t>
            </a:r>
            <a:endParaRPr lang="en-US" sz="2000" dirty="0">
              <a:latin typeface="Arial"/>
              <a:cs typeface="Arial"/>
            </a:endParaRPr>
          </a:p>
          <a:p>
            <a:pPr lvl="0"/>
            <a:r>
              <a:rPr lang="sr-Latn-CS" sz="2000" dirty="0">
                <a:latin typeface="Arial"/>
                <a:cs typeface="Arial"/>
              </a:rPr>
              <a:t>Pristup zdravstvenim informacijama u odgovarajućim formatima</a:t>
            </a:r>
            <a:endParaRPr lang="en-US" sz="2000" dirty="0">
              <a:latin typeface="Arial"/>
              <a:cs typeface="Arial"/>
            </a:endParaRPr>
          </a:p>
          <a:p>
            <a:pPr lvl="0"/>
            <a:r>
              <a:rPr lang="sr-Latn-CS" sz="2000" dirty="0">
                <a:latin typeface="Arial"/>
                <a:cs typeface="Arial"/>
              </a:rPr>
              <a:t>Pristup zdravstvenim profesionalcima sa relevantnom obukom u gerijatrijskoj nezi, staranju o dementim pacijentima i palijativnoj nezi</a:t>
            </a:r>
            <a:endParaRPr lang="en-US" sz="2000" dirty="0">
              <a:latin typeface="Arial"/>
              <a:cs typeface="Arial"/>
            </a:endParaRPr>
          </a:p>
          <a:p>
            <a:pPr lvl="0"/>
            <a:r>
              <a:rPr lang="sr-Latn-CS" sz="2000" dirty="0">
                <a:latin typeface="Arial"/>
                <a:cs typeface="Arial"/>
              </a:rPr>
              <a:t>Poverljivost i lični pristup medicinskoj dokumentaciji</a:t>
            </a:r>
            <a:endParaRPr lang="en-US" sz="2000" dirty="0">
              <a:latin typeface="Arial"/>
              <a:cs typeface="Arial"/>
            </a:endParaRPr>
          </a:p>
          <a:p>
            <a:pPr lvl="0"/>
            <a:r>
              <a:rPr lang="sr-Latn-CS" sz="2000" dirty="0">
                <a:latin typeface="Arial"/>
                <a:cs typeface="Arial"/>
              </a:rPr>
              <a:t>Koristi od naučnog progresa</a:t>
            </a:r>
            <a:endParaRPr lang="en-US" sz="2000" dirty="0">
              <a:latin typeface="Arial"/>
              <a:cs typeface="Arial"/>
            </a:endParaRPr>
          </a:p>
          <a:p>
            <a:r>
              <a:rPr lang="sr-Latn-CS" sz="2000" dirty="0">
                <a:latin typeface="Arial"/>
                <a:cs typeface="Arial"/>
              </a:rPr>
              <a:t>Integracija usluga zdravstvene nege sa uslugama i podrškom za nezavisno življenje</a:t>
            </a:r>
            <a:r>
              <a:rPr lang="en-US" sz="2000" dirty="0">
                <a:latin typeface="Arial"/>
                <a:cs typeface="Arial"/>
              </a:rPr>
              <a:t> </a:t>
            </a:r>
            <a:endParaRPr lang="sr-Cyrl-RS" sz="2000" dirty="0" smtClean="0">
              <a:latin typeface="Arial"/>
              <a:cs typeface="Arial"/>
            </a:endParaRPr>
          </a:p>
          <a:p>
            <a:pPr marL="109537" indent="0" algn="ctr">
              <a:buNone/>
            </a:pPr>
            <a:r>
              <a:rPr lang="sr-Cyrl-RS" sz="1800" dirty="0" smtClean="0">
                <a:solidFill>
                  <a:prstClr val="black"/>
                </a:solidFill>
                <a:latin typeface="Arial"/>
                <a:cs typeface="Arial"/>
              </a:rPr>
              <a:t>                                                                         </a:t>
            </a:r>
            <a:r>
              <a:rPr lang="en-US" sz="1800" dirty="0" smtClean="0">
                <a:solidFill>
                  <a:prstClr val="black"/>
                </a:solidFill>
                <a:latin typeface="Arial"/>
                <a:cs typeface="Arial"/>
              </a:rPr>
              <a:t>*</a:t>
            </a:r>
            <a:r>
              <a:rPr lang="en-US" sz="1800" dirty="0" err="1">
                <a:solidFill>
                  <a:prstClr val="black"/>
                </a:solidFill>
                <a:latin typeface="Arial"/>
                <a:cs typeface="Arial"/>
              </a:rPr>
              <a:t>izvor</a:t>
            </a:r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: HelpAge International</a:t>
            </a:r>
            <a:endParaRPr lang="en-US" sz="2000" dirty="0">
              <a:latin typeface="Arial"/>
              <a:cs typeface="Arial"/>
            </a:endParaRPr>
          </a:p>
        </p:txBody>
      </p:sp>
      <p:pic>
        <p:nvPicPr>
          <p:cNvPr id="4" name="Picture 4" descr="red cross sig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0"/>
            <a:ext cx="1438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429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1403</TotalTime>
  <Words>1095</Words>
  <Application>Microsoft Office PowerPoint</Application>
  <PresentationFormat>On-screen Show (4:3)</PresentationFormat>
  <Paragraphs>136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Georgia</vt:lpstr>
      <vt:lpstr>Trebuchet MS</vt:lpstr>
      <vt:lpstr>Wingdings 2</vt:lpstr>
      <vt:lpstr>Urban</vt:lpstr>
      <vt:lpstr>LJUDSKA PRAVA STARIJIH ŽENA I MUŠKARACA </vt:lpstr>
      <vt:lpstr>Zašto ljudska prava starijih?</vt:lpstr>
      <vt:lpstr>Zašto ljudska prava starijih?</vt:lpstr>
      <vt:lpstr>Zašto ljudska prava starijih?</vt:lpstr>
      <vt:lpstr>Ljudska prava starijih</vt:lpstr>
      <vt:lpstr>Pravo na socijalnu sigurnost i socijalnu zaštitu </vt:lpstr>
      <vt:lpstr>Pravo na socijalnu sigurnost i socijalnu zaštitu </vt:lpstr>
      <vt:lpstr>Pravo na zdravlje </vt:lpstr>
      <vt:lpstr>Pravo na zdravlje </vt:lpstr>
      <vt:lpstr>Pravo na informacije </vt:lpstr>
      <vt:lpstr>Pravo na celoživotno učenje i obrazovanje </vt:lpstr>
      <vt:lpstr>Pravo na imovinu </vt:lpstr>
      <vt:lpstr>Pravo na imovinu </vt:lpstr>
      <vt:lpstr>Ljudska prava </vt:lpstr>
      <vt:lpstr>Ljudska prava </vt:lpstr>
      <vt:lpstr>Ljudska prava </vt:lpstr>
      <vt:lpstr>Šta je pristup zasnovan na ljudskim pravima</vt:lpstr>
      <vt:lpstr>Osnovni principi primene pristupa zasnovanog na ljudskim pravima</vt:lpstr>
      <vt:lpstr>Učešće</vt:lpstr>
      <vt:lpstr>Odgovornost</vt:lpstr>
      <vt:lpstr>Nediskriminacija i jednakost </vt:lpstr>
      <vt:lpstr>Osnaživanje nosilaca prava </vt:lpstr>
      <vt:lpstr>Vladavina prava</vt:lpstr>
      <vt:lpstr>PowerPoint Presentation</vt:lpstr>
    </vt:vector>
  </TitlesOfParts>
  <Company>CKS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Pristup zasnovan na ljudskim pravima</dc:title>
  <dc:creator>Milutin</dc:creator>
  <cp:lastModifiedBy>Natasa Todorovic</cp:lastModifiedBy>
  <cp:revision>38</cp:revision>
  <cp:lastPrinted>2017-12-07T15:00:12Z</cp:lastPrinted>
  <dcterms:created xsi:type="dcterms:W3CDTF">2014-11-12T17:22:38Z</dcterms:created>
  <dcterms:modified xsi:type="dcterms:W3CDTF">2017-12-14T08:48:59Z</dcterms:modified>
</cp:coreProperties>
</file>