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97" r:id="rId3"/>
    <p:sldId id="298" r:id="rId4"/>
    <p:sldId id="299" r:id="rId5"/>
    <p:sldId id="300" r:id="rId6"/>
    <p:sldId id="301" r:id="rId7"/>
    <p:sldId id="262" r:id="rId8"/>
    <p:sldId id="263" r:id="rId9"/>
    <p:sldId id="264" r:id="rId10"/>
    <p:sldId id="295" r:id="rId11"/>
    <p:sldId id="296" r:id="rId12"/>
    <p:sldId id="294" r:id="rId13"/>
    <p:sldId id="293" r:id="rId14"/>
    <p:sldId id="270" r:id="rId15"/>
    <p:sldId id="271" r:id="rId16"/>
    <p:sldId id="292" r:id="rId17"/>
    <p:sldId id="291" r:id="rId18"/>
    <p:sldId id="276" r:id="rId19"/>
    <p:sldId id="290" r:id="rId20"/>
    <p:sldId id="279" r:id="rId21"/>
    <p:sldId id="289" r:id="rId22"/>
    <p:sldId id="284" r:id="rId23"/>
    <p:sldId id="285" r:id="rId24"/>
    <p:sldId id="286" r:id="rId25"/>
    <p:sldId id="287" r:id="rId26"/>
    <p:sldId id="288" r:id="rId27"/>
    <p:sldId id="302" r:id="rId28"/>
    <p:sldId id="303" r:id="rId29"/>
    <p:sldId id="306" r:id="rId30"/>
    <p:sldId id="304" r:id="rId31"/>
    <p:sldId id="30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3293" autoAdjust="0"/>
  </p:normalViewPr>
  <p:slideViewPr>
    <p:cSldViewPr snapToGrid="0">
      <p:cViewPr varScale="1">
        <p:scale>
          <a:sx n="105" d="100"/>
          <a:sy n="105" d="100"/>
        </p:scale>
        <p:origin x="760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7.xlsx"/><Relationship Id="rId1" Type="http://schemas.openxmlformats.org/officeDocument/2006/relationships/themeOverride" Target="../theme/themeOverride2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Pol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D2-49F7-873A-92F09CBB4081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D2-49F7-873A-92F09CBB40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29.2</c:v>
                </c:pt>
                <c:pt idx="1">
                  <c:v>70.8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D2-49F7-873A-92F09CBB40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Every day</c:v>
                </c:pt>
                <c:pt idx="1">
                  <c:v>Several days per week</c:v>
                </c:pt>
                <c:pt idx="2">
                  <c:v>At least once per week</c:v>
                </c:pt>
                <c:pt idx="3">
                  <c:v>At least once per month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78.5</c:v>
                </c:pt>
                <c:pt idx="1">
                  <c:v>15.5</c:v>
                </c:pt>
                <c:pt idx="2">
                  <c:v>4.2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2-4CE9-807E-9EEAC2196B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4027136"/>
        <c:axId val="134083328"/>
      </c:barChart>
      <c:catAx>
        <c:axId val="134027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83328"/>
        <c:crosses val="autoZero"/>
        <c:auto val="1"/>
        <c:lblAlgn val="ctr"/>
        <c:lblOffset val="100"/>
        <c:noMultiLvlLbl val="0"/>
      </c:catAx>
      <c:valAx>
        <c:axId val="13408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2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&lt;6
</c:v>
                </c:pt>
                <c:pt idx="1">
                  <c:v>6-12</c:v>
                </c:pt>
                <c:pt idx="2">
                  <c:v>&gt;12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38</c:v>
                </c:pt>
                <c:pt idx="1">
                  <c:v>15.7</c:v>
                </c:pt>
                <c:pt idx="2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9-40F8-807B-A3A431A980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2142720"/>
        <c:axId val="122145408"/>
      </c:barChart>
      <c:catAx>
        <c:axId val="12214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145408"/>
        <c:crosses val="autoZero"/>
        <c:auto val="1"/>
        <c:lblAlgn val="ctr"/>
        <c:lblOffset val="100"/>
        <c:noMultiLvlLbl val="0"/>
      </c:catAx>
      <c:valAx>
        <c:axId val="12214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14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B7-4555-BD05-7646AE567A09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B7-4555-BD05-7646AE567A0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
91%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B7-4555-BD05-7646AE567A0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B7-4555-BD05-7646AE567A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Relatives</c:v>
                </c:pt>
                <c:pt idx="1">
                  <c:v>Not relatives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90.6</c:v>
                </c:pt>
                <c:pt idx="1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B7-4555-BD05-7646AE567A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Father/ Mother</c:v>
                </c:pt>
                <c:pt idx="1">
                  <c:v>Spouse</c:v>
                </c:pt>
                <c:pt idx="2">
                  <c:v>Daughter/ Son</c:v>
                </c:pt>
                <c:pt idx="3">
                  <c:v>Some other blood relation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45.8</c:v>
                </c:pt>
                <c:pt idx="1">
                  <c:v>13.4</c:v>
                </c:pt>
                <c:pt idx="2">
                  <c:v>8.6</c:v>
                </c:pt>
                <c:pt idx="3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9E-44D4-8B57-4081C65888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2254464"/>
        <c:axId val="122261504"/>
      </c:barChart>
      <c:catAx>
        <c:axId val="1222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61504"/>
        <c:crosses val="autoZero"/>
        <c:auto val="1"/>
        <c:lblAlgn val="ctr"/>
        <c:lblOffset val="100"/>
        <c:noMultiLvlLbl val="0"/>
      </c:catAx>
      <c:valAx>
        <c:axId val="12226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5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13-462C-AF1C-5020A4AD1590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13-462C-AF1C-5020A4AD15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32.5</c:v>
                </c:pt>
                <c:pt idx="1">
                  <c:v>67.5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13-462C-AF1C-5020A4AD15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68-449D-843E-D896C428DEB0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68-449D-843E-D896C428DE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68-449D-843E-D896C428DE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Sufficient</c:v>
                </c:pt>
                <c:pt idx="1">
                  <c:v>Not sufficient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31.6</c:v>
                </c:pt>
                <c:pt idx="1">
                  <c:v>54.8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68-449D-843E-D896C428DEB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46-4CF0-B088-ADB3FC276D9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46-4CF0-B088-ADB3FC276D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46-4CF0-B088-ADB3FC276D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Yes, regularly</c:v>
                </c:pt>
                <c:pt idx="1">
                  <c:v>Yes, occassionally</c:v>
                </c:pt>
                <c:pt idx="2">
                  <c:v>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18.3</c:v>
                </c:pt>
                <c:pt idx="1">
                  <c:v>30.2</c:v>
                </c:pt>
                <c:pt idx="2">
                  <c:v>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46-4CF0-B088-ADB3FC276D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0-2</c:v>
                </c:pt>
                <c:pt idx="1">
                  <c:v>3-4</c:v>
                </c:pt>
                <c:pt idx="2">
                  <c:v>5-6</c:v>
                </c:pt>
                <c:pt idx="3">
                  <c:v>7-8</c:v>
                </c:pt>
                <c:pt idx="4">
                  <c:v>9-10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6.5</c:v>
                </c:pt>
                <c:pt idx="1">
                  <c:v>10.8</c:v>
                </c:pt>
                <c:pt idx="2">
                  <c:v>25.2</c:v>
                </c:pt>
                <c:pt idx="3">
                  <c:v>26.9</c:v>
                </c:pt>
                <c:pt idx="4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4-4B1E-8723-1EF81506F7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2289152"/>
        <c:axId val="122913920"/>
      </c:barChart>
      <c:catAx>
        <c:axId val="12228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13920"/>
        <c:crosses val="autoZero"/>
        <c:auto val="1"/>
        <c:lblAlgn val="ctr"/>
        <c:lblOffset val="100"/>
        <c:noMultiLvlLbl val="0"/>
      </c:catAx>
      <c:valAx>
        <c:axId val="12291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8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166718572665174"/>
          <c:y val="4.1041831097079699E-2"/>
          <c:w val="0.75247924196877458"/>
          <c:h val="0.892033882505018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Bathing</c:v>
                </c:pt>
                <c:pt idx="1">
                  <c:v>Putting clothes on </c:v>
                </c:pt>
                <c:pt idx="2">
                  <c:v>Using toliet</c:v>
                </c:pt>
                <c:pt idx="3">
                  <c:v>Moving around the house</c:v>
                </c:pt>
                <c:pt idx="4">
                  <c:v>Continence</c:v>
                </c:pt>
                <c:pt idx="5">
                  <c:v>Eating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61.5</c:v>
                </c:pt>
                <c:pt idx="1">
                  <c:v>48.2</c:v>
                </c:pt>
                <c:pt idx="2">
                  <c:v>42.1</c:v>
                </c:pt>
                <c:pt idx="3">
                  <c:v>43.5</c:v>
                </c:pt>
                <c:pt idx="4">
                  <c:v>40</c:v>
                </c:pt>
                <c:pt idx="5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B-4C99-A85C-D716237FC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885248"/>
        <c:axId val="122886784"/>
      </c:barChart>
      <c:catAx>
        <c:axId val="122885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86784"/>
        <c:crosses val="autoZero"/>
        <c:auto val="1"/>
        <c:lblAlgn val="ctr"/>
        <c:lblOffset val="100"/>
        <c:noMultiLvlLbl val="0"/>
      </c:catAx>
      <c:valAx>
        <c:axId val="122886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88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26.6</c:v>
                </c:pt>
                <c:pt idx="1">
                  <c:v>7.2</c:v>
                </c:pt>
                <c:pt idx="2">
                  <c:v>5.7</c:v>
                </c:pt>
                <c:pt idx="3">
                  <c:v>6.2</c:v>
                </c:pt>
                <c:pt idx="4">
                  <c:v>8.2000000000000011</c:v>
                </c:pt>
                <c:pt idx="5">
                  <c:v>13.6</c:v>
                </c:pt>
                <c:pt idx="6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5-4B5C-A6E1-B549C3802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6565376"/>
        <c:axId val="126567168"/>
      </c:barChart>
      <c:catAx>
        <c:axId val="126565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567168"/>
        <c:crosses val="autoZero"/>
        <c:auto val="1"/>
        <c:lblAlgn val="ctr"/>
        <c:lblOffset val="100"/>
        <c:noMultiLvlLbl val="0"/>
      </c:catAx>
      <c:valAx>
        <c:axId val="12656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56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Starost</c:v>
                </c:pt>
              </c:strCache>
            </c:strRef>
          </c:tx>
          <c:explosion val="1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FA-4DD3-BD94-585EE4AD5512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FA-4DD3-BD94-585EE4AD55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35-64</c:v>
                </c:pt>
                <c:pt idx="2">
                  <c:v>65+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6.0000000000000032E-2</c:v>
                </c:pt>
                <c:pt idx="1">
                  <c:v>0.72800000000000065</c:v>
                </c:pt>
                <c:pt idx="2">
                  <c:v>0.21200000000000024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FA-4DD3-BD94-585EE4AD55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Using telephone</c:v>
                </c:pt>
                <c:pt idx="1">
                  <c:v>Using transport, bus or taxi</c:v>
                </c:pt>
                <c:pt idx="2">
                  <c:v>Purchasing foodstuffs</c:v>
                </c:pt>
                <c:pt idx="3">
                  <c:v>Preparing meals</c:v>
                </c:pt>
                <c:pt idx="4">
                  <c:v>Cleaning and housekeeping</c:v>
                </c:pt>
                <c:pt idx="5">
                  <c:v>Maintaining clothes</c:v>
                </c:pt>
                <c:pt idx="6">
                  <c:v>Using medication</c:v>
                </c:pt>
                <c:pt idx="7">
                  <c:v>Managing finances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36</c:v>
                </c:pt>
                <c:pt idx="1">
                  <c:v>84.8</c:v>
                </c:pt>
                <c:pt idx="2">
                  <c:v>84.8</c:v>
                </c:pt>
                <c:pt idx="3">
                  <c:v>81.5</c:v>
                </c:pt>
                <c:pt idx="4">
                  <c:v>89.9</c:v>
                </c:pt>
                <c:pt idx="5">
                  <c:v>88.9</c:v>
                </c:pt>
                <c:pt idx="6">
                  <c:v>55.5</c:v>
                </c:pt>
                <c:pt idx="7">
                  <c:v>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6-478B-B788-8156C500D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4199936"/>
        <c:axId val="134295936"/>
      </c:barChart>
      <c:catAx>
        <c:axId val="134199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95936"/>
        <c:crosses val="autoZero"/>
        <c:auto val="1"/>
        <c:lblAlgn val="ctr"/>
        <c:lblOffset val="100"/>
        <c:noMultiLvlLbl val="0"/>
      </c:catAx>
      <c:valAx>
        <c:axId val="134295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19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cat>
          <c:val>
            <c:numRef>
              <c:f>Sheet1!$B$2:$B$10</c:f>
              <c:numCache>
                <c:formatCode>0.0</c:formatCode>
                <c:ptCount val="9"/>
                <c:pt idx="0">
                  <c:v>31.1</c:v>
                </c:pt>
                <c:pt idx="1">
                  <c:v>20.399999999999999</c:v>
                </c:pt>
                <c:pt idx="2">
                  <c:v>19.899999999999999</c:v>
                </c:pt>
                <c:pt idx="3">
                  <c:v>9.8000000000000007</c:v>
                </c:pt>
                <c:pt idx="4">
                  <c:v>6.4</c:v>
                </c:pt>
                <c:pt idx="5">
                  <c:v>6</c:v>
                </c:pt>
                <c:pt idx="6">
                  <c:v>2.2999999999999998</c:v>
                </c:pt>
                <c:pt idx="7">
                  <c:v>1.5</c:v>
                </c:pt>
                <c:pt idx="8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F0-4B04-BD91-DC7A8CC8D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4333184"/>
        <c:axId val="134334720"/>
      </c:barChart>
      <c:catAx>
        <c:axId val="13433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334720"/>
        <c:crosses val="autoZero"/>
        <c:auto val="1"/>
        <c:lblAlgn val="ctr"/>
        <c:lblOffset val="100"/>
        <c:noMultiLvlLbl val="0"/>
      </c:catAx>
      <c:valAx>
        <c:axId val="13433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33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74808542767779"/>
          <c:y val="0.14847059944119892"/>
          <c:w val="0.54084861395750194"/>
          <c:h val="0.636805626111252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1C-418B-96A1-7E4F566387A7}"/>
              </c:ext>
            </c:extLst>
          </c:dPt>
          <c:dPt>
            <c:idx val="1"/>
            <c:bubble3D val="0"/>
            <c:explosion val="18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1C-418B-96A1-7E4F566387A7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1C-418B-96A1-7E4F566387A7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1C-418B-96A1-7E4F566387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0.28199999999999997</c:v>
                </c:pt>
                <c:pt idx="1">
                  <c:v>0.71799999999999997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1C-418B-96A1-7E4F56638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323209839936424"/>
          <c:y val="7.5471698113207544E-2"/>
          <c:w val="0.63351854781007766"/>
          <c:h val="0.83868741643143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Close persons</c:v>
                </c:pt>
                <c:pt idx="1">
                  <c:v>Public institutions</c:v>
                </c:pt>
                <c:pt idx="2">
                  <c:v>Civil society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63.1</c:v>
                </c:pt>
                <c:pt idx="1">
                  <c:v>7.9</c:v>
                </c:pt>
                <c:pt idx="2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6-4ABD-A6FA-659EED6E29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Sheet1!$A$2:$A$4</c:f>
              <c:strCache>
                <c:ptCount val="3"/>
                <c:pt idx="0">
                  <c:v>Close persons</c:v>
                </c:pt>
                <c:pt idx="1">
                  <c:v>Public institutions</c:v>
                </c:pt>
                <c:pt idx="2">
                  <c:v>Civil society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CDC6-4ABD-A6FA-659EED6E2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4716416"/>
        <c:axId val="134734592"/>
      </c:barChart>
      <c:catAx>
        <c:axId val="13471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734592"/>
        <c:crosses val="autoZero"/>
        <c:auto val="1"/>
        <c:lblAlgn val="ctr"/>
        <c:lblOffset val="100"/>
        <c:noMultiLvlLbl val="0"/>
      </c:catAx>
      <c:valAx>
        <c:axId val="134734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71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629483814523275"/>
          <c:y val="1.2041006361121738E-2"/>
          <c:w val="0.73268612611050676"/>
          <c:h val="0.915743807473539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Other</c:v>
                </c:pt>
                <c:pt idx="1">
                  <c:v>Online education</c:v>
                </c:pt>
                <c:pt idx="2">
                  <c:v>Psychosocial support</c:v>
                </c:pt>
                <c:pt idx="3">
                  <c:v>Psychological support</c:v>
                </c:pt>
                <c:pt idx="4">
                  <c:v>Meals</c:v>
                </c:pt>
                <c:pt idx="5">
                  <c:v>Hygiene items</c:v>
                </c:pt>
                <c:pt idx="6">
                  <c:v>Protective equipment</c:v>
                </c:pt>
                <c:pt idx="7">
                  <c:v>Respite services</c:v>
                </c:pt>
                <c:pt idx="8">
                  <c:v>Support services</c:v>
                </c:pt>
                <c:pt idx="9">
                  <c:v>Information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13.5</c:v>
                </c:pt>
                <c:pt idx="1">
                  <c:v>2.8</c:v>
                </c:pt>
                <c:pt idx="2">
                  <c:v>10.4</c:v>
                </c:pt>
                <c:pt idx="3">
                  <c:v>5.3</c:v>
                </c:pt>
                <c:pt idx="4">
                  <c:v>6.6</c:v>
                </c:pt>
                <c:pt idx="5">
                  <c:v>14.8</c:v>
                </c:pt>
                <c:pt idx="6">
                  <c:v>32</c:v>
                </c:pt>
                <c:pt idx="7">
                  <c:v>21.9</c:v>
                </c:pt>
                <c:pt idx="8">
                  <c:v>18.5</c:v>
                </c:pt>
                <c:pt idx="9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8-49A3-B129-6C8891E54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8253312"/>
        <c:axId val="148263296"/>
      </c:barChart>
      <c:catAx>
        <c:axId val="148253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63296"/>
        <c:crosses val="autoZero"/>
        <c:auto val="1"/>
        <c:lblAlgn val="ctr"/>
        <c:lblOffset val="100"/>
        <c:noMultiLvlLbl val="0"/>
      </c:catAx>
      <c:valAx>
        <c:axId val="148263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5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Is your health at a higher risk now than before the epidemic?</c:v>
                </c:pt>
                <c:pt idx="1">
                  <c:v>Is health of the person you provide care to at a higher risk now than before the epidemic?</c:v>
                </c:pt>
                <c:pt idx="2">
                  <c:v>Do you fear more for your own health or health of the person you provide care to?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61.5</c:v>
                </c:pt>
                <c:pt idx="1">
                  <c:v>68.7</c:v>
                </c:pt>
                <c:pt idx="2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EB-4E7A-8E64-C87155469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8300544"/>
        <c:axId val="148302080"/>
      </c:barChart>
      <c:catAx>
        <c:axId val="14830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302080"/>
        <c:crosses val="autoZero"/>
        <c:auto val="1"/>
        <c:lblAlgn val="ctr"/>
        <c:lblOffset val="100"/>
        <c:noMultiLvlLbl val="0"/>
      </c:catAx>
      <c:valAx>
        <c:axId val="148302080"/>
        <c:scaling>
          <c:orientation val="minMax"/>
          <c:max val="10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3005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Little or no burden</c:v>
                </c:pt>
                <c:pt idx="1">
                  <c:v>Mild to moderate burden</c:v>
                </c:pt>
                <c:pt idx="2">
                  <c:v>Moderate to severe burden</c:v>
                </c:pt>
                <c:pt idx="3">
                  <c:v>Severe burden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28.8</c:v>
                </c:pt>
                <c:pt idx="1">
                  <c:v>38.700000000000003</c:v>
                </c:pt>
                <c:pt idx="2">
                  <c:v>26.4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4-4C1B-AE81-EE419EA9A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9045632"/>
        <c:axId val="149047168"/>
      </c:barChart>
      <c:catAx>
        <c:axId val="14904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47168"/>
        <c:crosses val="autoZero"/>
        <c:auto val="1"/>
        <c:lblAlgn val="ctr"/>
        <c:lblOffset val="100"/>
        <c:noMultiLvlLbl val="0"/>
      </c:catAx>
      <c:valAx>
        <c:axId val="14904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4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 depression</c:v>
                </c:pt>
                <c:pt idx="1">
                  <c:v>Mild depression</c:v>
                </c:pt>
                <c:pt idx="2">
                  <c:v>Moderate depression</c:v>
                </c:pt>
                <c:pt idx="3">
                  <c:v>Severe depression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72.900000000000006</c:v>
                </c:pt>
                <c:pt idx="1">
                  <c:v>11.2</c:v>
                </c:pt>
                <c:pt idx="2">
                  <c:v>8.6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3-43B0-8153-23BE9BDB5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9069184"/>
        <c:axId val="149095552"/>
      </c:barChart>
      <c:catAx>
        <c:axId val="14906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95552"/>
        <c:crosses val="autoZero"/>
        <c:auto val="1"/>
        <c:lblAlgn val="ctr"/>
        <c:lblOffset val="100"/>
        <c:noMultiLvlLbl val="0"/>
      </c:catAx>
      <c:valAx>
        <c:axId val="14909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6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1-4 (Neslaganje)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My motivation is lower when I am fatigued</c:v>
                </c:pt>
                <c:pt idx="1">
                  <c:v>Exercise brings on my fatigue</c:v>
                </c:pt>
                <c:pt idx="2">
                  <c:v>I am easily fatigued</c:v>
                </c:pt>
                <c:pt idx="3">
                  <c:v>Fatigue interferes with my physical functioning</c:v>
                </c:pt>
                <c:pt idx="4">
                  <c:v>Fatigue causes frequent problems to me</c:v>
                </c:pt>
                <c:pt idx="5">
                  <c:v>My fatigue prevents sustained physical functioning</c:v>
                </c:pt>
                <c:pt idx="6">
                  <c:v>Fatigue interferes with carrying out certain duties and responsibilities</c:v>
                </c:pt>
                <c:pt idx="7">
                  <c:v>Fatigue is among my three most disabling symptoms</c:v>
                </c:pt>
                <c:pt idx="8">
                  <c:v>Fatigue interferes with my work, family, or social life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 formatCode="0.0">
                  <c:v>63.6</c:v>
                </c:pt>
                <c:pt idx="1">
                  <c:v>61.2</c:v>
                </c:pt>
                <c:pt idx="2">
                  <c:v>65.5</c:v>
                </c:pt>
                <c:pt idx="3" formatCode="0.0">
                  <c:v>64.599999999999994</c:v>
                </c:pt>
                <c:pt idx="4" formatCode="0.0">
                  <c:v>65.599999999999994</c:v>
                </c:pt>
                <c:pt idx="5" formatCode="0.0">
                  <c:v>68.5</c:v>
                </c:pt>
                <c:pt idx="6" formatCode="0.0">
                  <c:v>68.2</c:v>
                </c:pt>
                <c:pt idx="7" formatCode="0.0">
                  <c:v>67.099999999999994</c:v>
                </c:pt>
                <c:pt idx="8" formatCode="0.0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5C-4145-A073-1D46CCA4E1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5-7 (Slaganje)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My motivation is lower when I am fatigued</c:v>
                </c:pt>
                <c:pt idx="1">
                  <c:v>Exercise brings on my fatigue</c:v>
                </c:pt>
                <c:pt idx="2">
                  <c:v>I am easily fatigued</c:v>
                </c:pt>
                <c:pt idx="3">
                  <c:v>Fatigue interferes with my physical functioning</c:v>
                </c:pt>
                <c:pt idx="4">
                  <c:v>Fatigue causes frequent problems to me</c:v>
                </c:pt>
                <c:pt idx="5">
                  <c:v>My fatigue prevents sustained physical functioning</c:v>
                </c:pt>
                <c:pt idx="6">
                  <c:v>Fatigue interferes with carrying out certain duties and responsibilities</c:v>
                </c:pt>
                <c:pt idx="7">
                  <c:v>Fatigue is among my three most disabling symptoms</c:v>
                </c:pt>
                <c:pt idx="8">
                  <c:v>Fatigue interferes with my work, family, or social life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 formatCode="0.0">
                  <c:v>36.4</c:v>
                </c:pt>
                <c:pt idx="1">
                  <c:v>38.799999999999997</c:v>
                </c:pt>
                <c:pt idx="2">
                  <c:v>34.5</c:v>
                </c:pt>
                <c:pt idx="3" formatCode="0.0">
                  <c:v>35.4</c:v>
                </c:pt>
                <c:pt idx="4" formatCode="0.0">
                  <c:v>34.4</c:v>
                </c:pt>
                <c:pt idx="5" formatCode="0.0">
                  <c:v>31.5</c:v>
                </c:pt>
                <c:pt idx="6" formatCode="0.0">
                  <c:v>31.8</c:v>
                </c:pt>
                <c:pt idx="7" formatCode="0.0">
                  <c:v>32.9</c:v>
                </c:pt>
                <c:pt idx="8" formatCode="0.0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5C-4145-A073-1D46CCA4E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8777984"/>
        <c:axId val="148783872"/>
      </c:barChart>
      <c:catAx>
        <c:axId val="14877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783872"/>
        <c:crosses val="autoZero"/>
        <c:auto val="1"/>
        <c:lblAlgn val="ctr"/>
        <c:lblOffset val="100"/>
        <c:noMultiLvlLbl val="0"/>
      </c:catAx>
      <c:valAx>
        <c:axId val="148783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7779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Bračni status</c:v>
                </c:pt>
              </c:strCache>
            </c:strRef>
          </c:tx>
          <c:explosion val="16"/>
          <c:dPt>
            <c:idx val="1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DB0A-4B1C-913B-2E8844586841}"/>
              </c:ext>
            </c:extLst>
          </c:dPt>
          <c:dLbls>
            <c:dLbl>
              <c:idx val="0"/>
              <c:layout>
                <c:manualLayout>
                  <c:x val="-8.8024752114319885E-2"/>
                  <c:y val="-6.17750906136732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0A-4B1C-913B-2E88445868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Married</c:v>
                </c:pt>
                <c:pt idx="1">
                  <c:v>Not married</c:v>
                </c:pt>
                <c:pt idx="2">
                  <c:v>Divorced</c:v>
                </c:pt>
                <c:pt idx="3">
                  <c:v>Widowed</c:v>
                </c:pt>
                <c:pt idx="4">
                  <c:v>Civil union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59.1</c:v>
                </c:pt>
                <c:pt idx="1">
                  <c:v>12.7</c:v>
                </c:pt>
                <c:pt idx="2">
                  <c:v>12.3</c:v>
                </c:pt>
                <c:pt idx="3">
                  <c:v>11.9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0A-4B1C-913B-2E88445868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Radni status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Employed</c:v>
                </c:pt>
                <c:pt idx="1">
                  <c:v>Unemployed</c:v>
                </c:pt>
                <c:pt idx="2">
                  <c:v>Retired</c:v>
                </c:pt>
                <c:pt idx="3">
                  <c:v>Housweife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47.1</c:v>
                </c:pt>
                <c:pt idx="1">
                  <c:v>19.3</c:v>
                </c:pt>
                <c:pt idx="2">
                  <c:v>24.1</c:v>
                </c:pt>
                <c:pt idx="3">
                  <c:v>7.5</c:v>
                </c:pt>
                <c:pt idx="4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9-469F-ABC3-93E3F5E76B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3287808"/>
        <c:axId val="123307136"/>
      </c:barChart>
      <c:catAx>
        <c:axId val="123287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307136"/>
        <c:crosses val="autoZero"/>
        <c:auto val="1"/>
        <c:lblAlgn val="ctr"/>
        <c:lblOffset val="100"/>
        <c:noMultiLvlLbl val="0"/>
      </c:catAx>
      <c:valAx>
        <c:axId val="12330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8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Stepen obrazovanja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None or incomplete primary school</c:v>
                </c:pt>
                <c:pt idx="1">
                  <c:v>Primary school</c:v>
                </c:pt>
                <c:pt idx="2">
                  <c:v>Secondary school</c:v>
                </c:pt>
                <c:pt idx="3">
                  <c:v>College/ university</c:v>
                </c:pt>
                <c:pt idx="4">
                  <c:v>Master or Doctoral Degree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1.8</c:v>
                </c:pt>
                <c:pt idx="1">
                  <c:v>11.7</c:v>
                </c:pt>
                <c:pt idx="2">
                  <c:v>55.8</c:v>
                </c:pt>
                <c:pt idx="3">
                  <c:v>28.5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DA-4D78-A564-7185BB61C7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6173184"/>
        <c:axId val="126175872"/>
      </c:barChart>
      <c:catAx>
        <c:axId val="126173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175872"/>
        <c:crosses val="autoZero"/>
        <c:auto val="1"/>
        <c:lblAlgn val="ctr"/>
        <c:lblOffset val="100"/>
        <c:noMultiLvlLbl val="0"/>
      </c:catAx>
      <c:valAx>
        <c:axId val="12617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17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&lt;18</c:v>
                </c:pt>
                <c:pt idx="1">
                  <c:v>18-34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75-84</c:v>
                </c:pt>
                <c:pt idx="7">
                  <c:v>&gt;=85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2.4</c:v>
                </c:pt>
                <c:pt idx="1">
                  <c:v>3.4</c:v>
                </c:pt>
                <c:pt idx="2">
                  <c:v>3.1</c:v>
                </c:pt>
                <c:pt idx="3">
                  <c:v>2.6</c:v>
                </c:pt>
                <c:pt idx="4">
                  <c:v>7.9</c:v>
                </c:pt>
                <c:pt idx="5">
                  <c:v>20.8</c:v>
                </c:pt>
                <c:pt idx="6">
                  <c:v>36.300000000000004</c:v>
                </c:pt>
                <c:pt idx="7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E-402E-9AC9-33FE567804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6103552"/>
        <c:axId val="126106240"/>
      </c:barChart>
      <c:catAx>
        <c:axId val="126103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106240"/>
        <c:crosses val="autoZero"/>
        <c:auto val="1"/>
        <c:lblAlgn val="ctr"/>
        <c:lblOffset val="100"/>
        <c:noMultiLvlLbl val="0"/>
      </c:catAx>
      <c:valAx>
        <c:axId val="12610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10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FC-4B5F-9245-07CD572252E5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FC-4B5F-9245-07CD572252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FC-4B5F-9245-07CD572252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39.799999999999997</c:v>
                </c:pt>
                <c:pt idx="1">
                  <c:v>60.2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FC-4B5F-9245-07CD572252E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017771975294288E-2"/>
          <c:y val="5.3692466883479957E-2"/>
          <c:w val="0.96298222802470568"/>
          <c:h val="0.88523816519734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≤1</c:v>
                </c:pt>
                <c:pt idx="1">
                  <c:v>2-5</c:v>
                </c:pt>
                <c:pt idx="2">
                  <c:v>6-9</c:v>
                </c:pt>
                <c:pt idx="3">
                  <c:v>≥10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24.3</c:v>
                </c:pt>
                <c:pt idx="1">
                  <c:v>44.8</c:v>
                </c:pt>
                <c:pt idx="2">
                  <c:v>11.6</c:v>
                </c:pt>
                <c:pt idx="3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2-482E-B89E-0E0D475A35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2163584"/>
        <c:axId val="122276096"/>
      </c:barChart>
      <c:catAx>
        <c:axId val="122163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76096"/>
        <c:crosses val="autoZero"/>
        <c:auto val="1"/>
        <c:lblAlgn val="ctr"/>
        <c:lblOffset val="100"/>
        <c:noMultiLvlLbl val="0"/>
      </c:catAx>
      <c:valAx>
        <c:axId val="1222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16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7E-48B8-8B82-3E5197B21875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7E-48B8-8B82-3E5197B2187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87E-48B8-8B82-3E5197B2187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87E-48B8-8B82-3E5197B21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Shared household</c:v>
                </c:pt>
                <c:pt idx="1">
                  <c:v>Not shared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66.599999999999994</c:v>
                </c:pt>
                <c:pt idx="1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7E-48B8-8B82-3E5197B218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954C7-ED5E-434D-9FD1-E3CD5C679A93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1ED50-8020-4535-9BDE-7516354E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3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regresiona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primenjena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 se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ispitao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uticaj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više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nezavisnih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(socio-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demografske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karakteristike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opšti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podaci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vezi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funkcionalno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samoprocena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socijalna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podrška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finansije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hijerarhijske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multiple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regresije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modelovanje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ispitivani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dodatno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nezavisni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pandemijom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COVID-19. </a:t>
            </a:r>
            <a:endParaRPr lang="sr-Latn-R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Samoprocenjeno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stepen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zahtevnosti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nedovoljna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finansijska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stepen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zavisnosti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obavljanju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bazičnih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svakodnevnog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(ADL)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dnevno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trajanje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značajno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ukupnim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lošije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samoprocenjenog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neguju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većeg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zahtevnosti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zavisnosti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obavljanju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bazičnih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aktivnosti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svakodnevnog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nedovoljnim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finansijskim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sredstvima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podmirivanje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dužim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trajanjem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dnevne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ukupno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</a:t>
            </a:r>
            <a:r>
              <a:rPr lang="sr-Latn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daljoj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ukupnog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blok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nezavisnih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pandemijom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COVID-19.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Rezultati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pokazali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pored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nabrojanih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psiho-socijalnom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pomoći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uslugama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pomoći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predahom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sopstveno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negovane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sredstvima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higijenu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značajno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ukupnim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sr-Latn-R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ED50-8020-4535-9BDE-7516354EB300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nastavku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ispitivana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korelacija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neformalnih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ličnog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uloge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Bekovom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depresije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Krupovom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zamora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SF 12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fizičkog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mentalnog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Pronadjena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statistički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značajna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povezanost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medju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ispitivanim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skorovima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sledećih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jačina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korelacije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Bekova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depresije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umereno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ličnim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uloge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Ostale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skale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pokazale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umerenu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povezanost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opterećenjem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negovatelja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ličnim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domenom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uloge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1ED50-8020-4535-9BDE-7516354EB300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86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0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9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14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2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6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9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8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0D7089-75F7-4584-AE33-EDEA78C62EDE}" type="datetimeFigureOut">
              <a:rPr lang="en-US" smtClean="0"/>
              <a:pPr/>
              <a:t>11/29/20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CD5D46-A1A0-42D7-8BFA-60A456AD88B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60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Mental health of informal caregivers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Natasa</a:t>
            </a:r>
            <a:r>
              <a:rPr lang="en-US" dirty="0"/>
              <a:t> </a:t>
            </a:r>
            <a:r>
              <a:rPr lang="en-US" dirty="0" err="1"/>
              <a:t>Todorovic</a:t>
            </a:r>
            <a:endParaRPr lang="en-US" dirty="0"/>
          </a:p>
          <a:p>
            <a:r>
              <a:rPr lang="en-US" dirty="0" err="1"/>
              <a:t>Prof.dr</a:t>
            </a:r>
            <a:r>
              <a:rPr lang="en-US" dirty="0"/>
              <a:t> </a:t>
            </a:r>
            <a:r>
              <a:rPr lang="en-US" dirty="0" err="1"/>
              <a:t>Nataša</a:t>
            </a:r>
            <a:r>
              <a:rPr lang="en-US" dirty="0"/>
              <a:t> </a:t>
            </a:r>
            <a:r>
              <a:rPr lang="en-US" dirty="0" err="1"/>
              <a:t>Milić</a:t>
            </a:r>
            <a:endParaRPr lang="en-US" dirty="0"/>
          </a:p>
          <a:p>
            <a:r>
              <a:rPr lang="en-US" dirty="0" err="1"/>
              <a:t>Prof.dr</a:t>
            </a:r>
            <a:r>
              <a:rPr lang="en-US" dirty="0"/>
              <a:t> </a:t>
            </a:r>
            <a:r>
              <a:rPr lang="en-US" dirty="0" err="1"/>
              <a:t>Dejana</a:t>
            </a:r>
            <a:r>
              <a:rPr lang="en-US" dirty="0"/>
              <a:t> </a:t>
            </a:r>
            <a:r>
              <a:rPr lang="en-US" dirty="0" err="1"/>
              <a:t>Stanisavljević</a:t>
            </a:r>
            <a:endParaRPr lang="en-US" dirty="0"/>
          </a:p>
          <a:p>
            <a:r>
              <a:rPr lang="en-US" dirty="0" err="1"/>
              <a:t>Dr</a:t>
            </a:r>
            <a:r>
              <a:rPr lang="en-US" dirty="0"/>
              <a:t> Milutin </a:t>
            </a:r>
            <a:r>
              <a:rPr lang="en-US"/>
              <a:t>vračević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76" y="33565"/>
            <a:ext cx="1418596" cy="49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841" y="113274"/>
            <a:ext cx="1358174" cy="63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3480" y="2636103"/>
            <a:ext cx="10058400" cy="1450757"/>
          </a:xfrm>
        </p:spPr>
        <p:txBody>
          <a:bodyPr>
            <a:normAutofit/>
          </a:bodyPr>
          <a:lstStyle/>
          <a:p>
            <a:r>
              <a:rPr lang="sr-Latn-RS" sz="9600" b="1" dirty="0">
                <a:solidFill>
                  <a:schemeClr val="accent1">
                    <a:lumMod val="75000"/>
                  </a:schemeClr>
                </a:solidFill>
              </a:rPr>
              <a:t>Research results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4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14732" y="478859"/>
            <a:ext cx="9740948" cy="1258501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Gender, age and marital statis of informal caregivers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3138172" cy="4023360"/>
          </a:xfrm>
        </p:spPr>
        <p:txBody>
          <a:bodyPr/>
          <a:lstStyle/>
          <a:p>
            <a:r>
              <a:rPr lang="sr-Latn-RS" b="1" i="1" dirty="0"/>
              <a:t>Gender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0120" y="1845734"/>
            <a:ext cx="2970530" cy="4023360"/>
          </a:xfrm>
        </p:spPr>
        <p:txBody>
          <a:bodyPr/>
          <a:lstStyle/>
          <a:p>
            <a:r>
              <a:rPr lang="sr-Latn-RS" b="1" i="1" dirty="0"/>
              <a:t>Age</a:t>
            </a:r>
            <a:endParaRPr lang="en-US" b="1" i="1" dirty="0"/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5210322"/>
              </p:ext>
            </p:extLst>
          </p:nvPr>
        </p:nvGraphicFramePr>
        <p:xfrm>
          <a:off x="1028700" y="2286001"/>
          <a:ext cx="3206750" cy="344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49762216"/>
              </p:ext>
            </p:extLst>
          </p:nvPr>
        </p:nvGraphicFramePr>
        <p:xfrm>
          <a:off x="4698499" y="2286001"/>
          <a:ext cx="3113771" cy="344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138578" y="189807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/>
              <a:t>Marital status</a:t>
            </a:r>
            <a:endParaRPr lang="en-US" b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958003832"/>
              </p:ext>
            </p:extLst>
          </p:nvPr>
        </p:nvGraphicFramePr>
        <p:xfrm>
          <a:off x="8138578" y="2286001"/>
          <a:ext cx="3627972" cy="344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2" descr="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7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Caregiver characteristics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Education level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Employment status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96179202"/>
              </p:ext>
            </p:extLst>
          </p:nvPr>
        </p:nvGraphicFramePr>
        <p:xfrm>
          <a:off x="6217920" y="2526136"/>
          <a:ext cx="4393565" cy="314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62195253"/>
              </p:ext>
            </p:extLst>
          </p:nvPr>
        </p:nvGraphicFramePr>
        <p:xfrm>
          <a:off x="1119184" y="2526136"/>
          <a:ext cx="4391660" cy="314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5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7644" y="655608"/>
            <a:ext cx="9508035" cy="1081752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Characteristics of persons receiving care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b="1" i="1" dirty="0"/>
              <a:t>Age of the person receiving care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b="1" i="1" dirty="0"/>
              <a:t>Gender of the person receiving care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63179646"/>
              </p:ext>
            </p:extLst>
          </p:nvPr>
        </p:nvGraphicFramePr>
        <p:xfrm>
          <a:off x="1097280" y="2406650"/>
          <a:ext cx="4300220" cy="3099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94923064"/>
              </p:ext>
            </p:extLst>
          </p:nvPr>
        </p:nvGraphicFramePr>
        <p:xfrm>
          <a:off x="6040955" y="2406650"/>
          <a:ext cx="4537710" cy="3099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24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Distribution of years of providing care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</a:rPr>
              <a:t>in years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97817"/>
              </p:ext>
            </p:extLst>
          </p:nvPr>
        </p:nvGraphicFramePr>
        <p:xfrm>
          <a:off x="1839913" y="1871664"/>
          <a:ext cx="7547726" cy="378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128" y="491706"/>
            <a:ext cx="9611552" cy="1349794"/>
          </a:xfrm>
        </p:spPr>
        <p:txBody>
          <a:bodyPr>
            <a:noAutofit/>
          </a:bodyPr>
          <a:lstStyle/>
          <a:p>
            <a:r>
              <a:rPr lang="sr-Latn-RS" sz="3600" b="1" dirty="0">
                <a:solidFill>
                  <a:schemeClr val="accent1">
                    <a:lumMod val="75000"/>
                  </a:schemeClr>
                </a:solidFill>
              </a:rPr>
              <a:t>Distribution of informal carers by sharing the household with the person receiving care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720690"/>
              </p:ext>
            </p:extLst>
          </p:nvPr>
        </p:nvGraphicFramePr>
        <p:xfrm>
          <a:off x="1097280" y="1973264"/>
          <a:ext cx="7728200" cy="379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6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Frequency of care provision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Mobthly</a:t>
            </a:r>
            <a:r>
              <a:rPr lang="en-US" dirty="0"/>
              <a:t>, </a:t>
            </a:r>
            <a:r>
              <a:rPr lang="sr-Latn-RS" dirty="0"/>
              <a:t>weekly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Daily</a:t>
            </a:r>
            <a:r>
              <a:rPr lang="en-US" dirty="0"/>
              <a:t>, </a:t>
            </a:r>
            <a:r>
              <a:rPr lang="sr-Latn-RS" dirty="0"/>
              <a:t>in hours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508175"/>
              </p:ext>
            </p:extLst>
          </p:nvPr>
        </p:nvGraphicFramePr>
        <p:xfrm>
          <a:off x="1096963" y="2305050"/>
          <a:ext cx="4700587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602041"/>
              </p:ext>
            </p:extLst>
          </p:nvPr>
        </p:nvGraphicFramePr>
        <p:xfrm>
          <a:off x="6217921" y="2305050"/>
          <a:ext cx="5059680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46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1766" y="629728"/>
            <a:ext cx="9533914" cy="1107632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Relationship between the caregiver and the person receiving care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3319801"/>
              </p:ext>
            </p:extLst>
          </p:nvPr>
        </p:nvGraphicFramePr>
        <p:xfrm>
          <a:off x="1181099" y="2368550"/>
          <a:ext cx="4692651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2050478"/>
              </p:ext>
            </p:extLst>
          </p:nvPr>
        </p:nvGraphicFramePr>
        <p:xfrm>
          <a:off x="6218238" y="2368550"/>
          <a:ext cx="4937125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11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Support with providing care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3349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27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Financial implications of care provision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Financial means to meet the needs of the person receiving care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Financial support in meeting the needs of the person receiving care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706073"/>
              </p:ext>
            </p:extLst>
          </p:nvPr>
        </p:nvGraphicFramePr>
        <p:xfrm>
          <a:off x="1096963" y="2527300"/>
          <a:ext cx="4560887" cy="334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967965"/>
              </p:ext>
            </p:extLst>
          </p:nvPr>
        </p:nvGraphicFramePr>
        <p:xfrm>
          <a:off x="6035037" y="2527300"/>
          <a:ext cx="4867913" cy="334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8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Definition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„Informal </a:t>
            </a:r>
            <a:r>
              <a:rPr lang="sr-Latn-RS" sz="2800" dirty="0"/>
              <a:t>caregiver</a:t>
            </a:r>
            <a:r>
              <a:rPr lang="en-GB" sz="2800" dirty="0"/>
              <a:t> is a person 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providing continuous care and support, without remuneration</a:t>
            </a:r>
            <a:r>
              <a:rPr lang="en-GB" sz="2800" dirty="0"/>
              <a:t>, for family members and friends who need support due to physical, cognitive or mental issues“.</a:t>
            </a:r>
          </a:p>
          <a:p>
            <a:r>
              <a:rPr lang="en-GB" sz="2800" dirty="0"/>
              <a:t>Informal care includes support in 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four main areas</a:t>
            </a:r>
            <a:r>
              <a:rPr lang="en-GB" sz="28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Activities of daily life </a:t>
            </a:r>
            <a:r>
              <a:rPr lang="en-GB" sz="2400" dirty="0"/>
              <a:t>(e.g.: bathing, support with toilet routine and eating);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Instrumental activities of daily life </a:t>
            </a:r>
            <a:r>
              <a:rPr lang="en-GB" sz="2400" dirty="0"/>
              <a:t>(e.g.: house chores, transport and managing finances, procurement);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Socialisation and emotional support</a:t>
            </a:r>
            <a:r>
              <a:rPr lang="en-GB" sz="2400" dirty="0"/>
              <a:t>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Health related care</a:t>
            </a:r>
          </a:p>
        </p:txBody>
      </p:sp>
      <p:pic>
        <p:nvPicPr>
          <p:cNvPr id="4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19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Degree of difficulty in providing care to the person receiving care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20705"/>
              </p:ext>
            </p:extLst>
          </p:nvPr>
        </p:nvGraphicFramePr>
        <p:xfrm>
          <a:off x="1096963" y="1846264"/>
          <a:ext cx="8516269" cy="377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16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64898" y="603849"/>
            <a:ext cx="9490782" cy="1133511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Basic activities of daily life</a:t>
            </a:r>
            <a:br>
              <a:rPr lang="sr-Latn-R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(ADL)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Degree of dependence of persons receiving care in performing basic ADL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Basic ADL score of persons receiving care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859496"/>
              </p:ext>
            </p:extLst>
          </p:nvPr>
        </p:nvGraphicFramePr>
        <p:xfrm>
          <a:off x="1096963" y="2800350"/>
          <a:ext cx="4833937" cy="3068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69689"/>
              </p:ext>
            </p:extLst>
          </p:nvPr>
        </p:nvGraphicFramePr>
        <p:xfrm>
          <a:off x="6113782" y="2800350"/>
          <a:ext cx="5041580" cy="3068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61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2574" y="568659"/>
            <a:ext cx="9533105" cy="1168701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Instrumental activities of daily life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(IADL)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Degree of dependence of persons receiving care in performing IADL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Basic IADL score of persons receiving care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244169"/>
              </p:ext>
            </p:extLst>
          </p:nvPr>
        </p:nvGraphicFramePr>
        <p:xfrm>
          <a:off x="856932" y="2813580"/>
          <a:ext cx="5036184" cy="31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874938"/>
              </p:ext>
            </p:extLst>
          </p:nvPr>
        </p:nvGraphicFramePr>
        <p:xfrm>
          <a:off x="6275384" y="2813580"/>
          <a:ext cx="4880296" cy="31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66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Support in providing care services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Existence of support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Support provided by a close person, civil society organisations and public institutions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41588986"/>
              </p:ext>
            </p:extLst>
          </p:nvPr>
        </p:nvGraphicFramePr>
        <p:xfrm>
          <a:off x="1155700" y="2495550"/>
          <a:ext cx="3708400" cy="314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731109309"/>
              </p:ext>
            </p:extLst>
          </p:nvPr>
        </p:nvGraphicFramePr>
        <p:xfrm>
          <a:off x="6275066" y="2511214"/>
          <a:ext cx="4033522" cy="313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26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766" y="577970"/>
            <a:ext cx="9533914" cy="1159390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Informal caregivers during COVID-19 pandemic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Distribution of needs of informal caregivers during the pandemic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Fear of informal caregivers for their own and other person’s health during the pandemic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85494892"/>
              </p:ext>
            </p:extLst>
          </p:nvPr>
        </p:nvGraphicFramePr>
        <p:xfrm>
          <a:off x="313327" y="2768600"/>
          <a:ext cx="5721712" cy="340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66161341"/>
              </p:ext>
            </p:extLst>
          </p:nvPr>
        </p:nvGraphicFramePr>
        <p:xfrm>
          <a:off x="6217920" y="2768600"/>
          <a:ext cx="5669280" cy="3408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35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Informal caregiver burden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Caregiver burden </a:t>
            </a:r>
            <a:r>
              <a:rPr lang="en-US" dirty="0"/>
              <a:t>(The </a:t>
            </a:r>
            <a:r>
              <a:rPr lang="en-US" dirty="0" err="1"/>
              <a:t>Zarit</a:t>
            </a:r>
            <a:r>
              <a:rPr lang="en-US" dirty="0"/>
              <a:t> Burden Interview)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0262812"/>
              </p:ext>
            </p:extLst>
          </p:nvPr>
        </p:nvGraphicFramePr>
        <p:xfrm>
          <a:off x="1097280" y="2273300"/>
          <a:ext cx="7708900" cy="359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95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Depression and fatigue of informal caregivers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Beck's Depression Inventory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Fatigue Severity Scale (FSS) 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33908509"/>
              </p:ext>
            </p:extLst>
          </p:nvPr>
        </p:nvGraphicFramePr>
        <p:xfrm>
          <a:off x="1097278" y="2413000"/>
          <a:ext cx="4249422" cy="3456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78738868"/>
              </p:ext>
            </p:extLst>
          </p:nvPr>
        </p:nvGraphicFramePr>
        <p:xfrm>
          <a:off x="5639867" y="2413000"/>
          <a:ext cx="6025084" cy="3456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891" y="2492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57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502" y="465826"/>
            <a:ext cx="9480498" cy="765374"/>
          </a:xfrm>
        </p:spPr>
        <p:txBody>
          <a:bodyPr>
            <a:normAutofit/>
          </a:bodyPr>
          <a:lstStyle/>
          <a:p>
            <a:r>
              <a:rPr lang="sr-Latn-RS" sz="3600" b="1" dirty="0"/>
              <a:t>Multiple regressive analysis of the caregiver burden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62931"/>
              </p:ext>
            </p:extLst>
          </p:nvPr>
        </p:nvGraphicFramePr>
        <p:xfrm>
          <a:off x="938563" y="1363863"/>
          <a:ext cx="1005840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solidFill>
                            <a:schemeClr val="bg1"/>
                          </a:solidFill>
                          <a:latin typeface="+mn-lt"/>
                          <a:ea typeface="SimSun"/>
                        </a:rPr>
                        <a:t>Variables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 dirty="0">
                          <a:solidFill>
                            <a:schemeClr val="bg1"/>
                          </a:solidFill>
                          <a:latin typeface="+mn-lt"/>
                          <a:ea typeface="SimSun"/>
                        </a:rPr>
                        <a:t>β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>
                          <a:latin typeface="+mn-lt"/>
                          <a:ea typeface="SimSun"/>
                        </a:rPr>
                        <a:t>SE</a:t>
                      </a:r>
                      <a:r>
                        <a:rPr lang="en-US" sz="1800" b="1" kern="150" baseline="-25000">
                          <a:latin typeface="+mn-lt"/>
                          <a:ea typeface="SimSun"/>
                        </a:rPr>
                        <a:t>B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50">
                          <a:latin typeface="+mn-lt"/>
                          <a:ea typeface="SimSun"/>
                        </a:rPr>
                        <a:t>p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latin typeface="+mn-lt"/>
                          <a:ea typeface="SimSun"/>
                        </a:rPr>
                        <a:t>Self-assessed health status</a:t>
                      </a:r>
                      <a:r>
                        <a:rPr lang="sr-Latn-RS" sz="1800" b="1" kern="150" baseline="0" dirty="0">
                          <a:latin typeface="+mn-lt"/>
                          <a:ea typeface="SimSun"/>
                        </a:rPr>
                        <a:t> of informal caregivers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0.269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0.580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latin typeface="+mn-lt"/>
                          <a:ea typeface="SimSun"/>
                        </a:rPr>
                        <a:t>Degree of difficulty of providing care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0.217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0.248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latin typeface="+mn-lt"/>
                          <a:ea typeface="SimSun"/>
                        </a:rPr>
                        <a:t>Insufficient financial means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0.157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1.069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latin typeface="+mn-lt"/>
                          <a:ea typeface="SimSun"/>
                        </a:rPr>
                        <a:t>Dependence</a:t>
                      </a:r>
                      <a:r>
                        <a:rPr lang="sr-Latn-RS" sz="1800" b="1" kern="150" baseline="0" dirty="0">
                          <a:latin typeface="+mn-lt"/>
                          <a:ea typeface="SimSun"/>
                        </a:rPr>
                        <a:t> in performing BADL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0.083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0.243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0.020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Daily amount of care provided, in hours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0.070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0.060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0.036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COVID-19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+mn-lt"/>
                        <a:ea typeface="Calibr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+mn-lt"/>
                        <a:ea typeface="Calibr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000000"/>
                        </a:solidFill>
                        <a:latin typeface="+mn-lt"/>
                        <a:ea typeface="Calibri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Psychosocial support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0.135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1.596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Needs support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0.118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1.271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&lt;0.001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Needs respite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0.105</a:t>
                      </a:r>
                      <a:endParaRPr lang="en-US" sz="1800" b="1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1.206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kern="15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</a:rPr>
                        <a:t>Fear for health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0.096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1.067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0.001</a:t>
                      </a:r>
                      <a:endParaRPr lang="en-US" sz="1800" b="1" dirty="0"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6000" y="5958100"/>
            <a:ext cx="9964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ADL= Activities of Daily Living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644" y="534838"/>
            <a:ext cx="10045155" cy="669722"/>
          </a:xfrm>
        </p:spPr>
        <p:txBody>
          <a:bodyPr>
            <a:noAutofit/>
          </a:bodyPr>
          <a:lstStyle/>
          <a:p>
            <a:r>
              <a:rPr lang="sr-Latn-RS" sz="2800" b="1" dirty="0"/>
              <a:t>Analysis of the relationship between caregiver burden and scales of depression, fatigue and quality of life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326773"/>
              </p:ext>
            </p:extLst>
          </p:nvPr>
        </p:nvGraphicFramePr>
        <p:xfrm>
          <a:off x="367200" y="1299063"/>
          <a:ext cx="11347199" cy="452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5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3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Caregiver burden</a:t>
                      </a:r>
                    </a:p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Zarit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</a:t>
                      </a:r>
                      <a:r>
                        <a:rPr lang="sr-Latn-R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burden interview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Caregiver burden</a:t>
                      </a:r>
                    </a:p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Personal domain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Caregiver</a:t>
                      </a:r>
                      <a:r>
                        <a:rPr lang="sr-Latn-RS" sz="2000" b="1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 burden</a:t>
                      </a:r>
                      <a:endParaRPr lang="sr-Latn-RS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</a:rPr>
                        <a:t>Caregiver role domain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Beck’s depression inventory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r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0.613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0.594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0.539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Fatigue Severity Scale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r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0.436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0.417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0.373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SF12 </a:t>
                      </a:r>
                      <a:r>
                        <a:rPr lang="sr-Latn-R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Physical health score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r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-0.490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-0.475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-0.400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91440" marR="381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SF12 </a:t>
                      </a:r>
                      <a:r>
                        <a:rPr lang="sr-Latn-R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mental health score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r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-0.380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-0.350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-0.360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p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Calibri"/>
                        </a:rPr>
                        <a:t>&lt;0.001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67200" y="5942711"/>
            <a:ext cx="1133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 -  </a:t>
            </a:r>
            <a:r>
              <a:rPr lang="en-US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Pearson correlation coefficient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14866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sr-Latn-RS" sz="9600" b="1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097280" y="5869093"/>
            <a:ext cx="10058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6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468" y="422694"/>
            <a:ext cx="9827212" cy="1314666"/>
          </a:xfrm>
        </p:spPr>
        <p:txBody>
          <a:bodyPr>
            <a:normAutofit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A profile of informal caregiver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One third of population over 50 </a:t>
            </a:r>
            <a:r>
              <a:rPr lang="en-GB" sz="2400" dirty="0"/>
              <a:t>provides some form of informal care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Women outnumber men in this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 A little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over half of all informal caregivers provides services less than ten hours </a:t>
            </a:r>
            <a:r>
              <a:rPr lang="en-GB" sz="2400" dirty="0"/>
              <a:t>per week and a little under one fifth provides services for more than 20 hours per week.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Increased risk of unemployment </a:t>
            </a:r>
            <a:r>
              <a:rPr lang="en-GB" sz="2400" dirty="0"/>
              <a:t>compared to their peers who do not provide informal care</a:t>
            </a:r>
          </a:p>
        </p:txBody>
      </p:sp>
      <p:pic>
        <p:nvPicPr>
          <p:cNvPr id="9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6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4248-854A-FD4F-A746-3D38AA9F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B8EA8-336B-254B-97D6-8B606D5B2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Formal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 recognition of informal caregivers as partners </a:t>
            </a:r>
            <a:r>
              <a:rPr lang="sr-Latn-RS" dirty="0">
                <a:solidFill>
                  <a:schemeClr val="tx1"/>
                </a:solidFill>
              </a:rPr>
              <a:t>in the long term care services system, because without them this system would not be able to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 Bigger volume and broader offer of formal care services in the system of long term carem </a:t>
            </a:r>
            <a:r>
              <a:rPr lang="sr-Latn-RS" dirty="0">
                <a:solidFill>
                  <a:schemeClr val="tx1"/>
                </a:solidFill>
              </a:rPr>
              <a:t>while increasing their accessibility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sr-Latn-RS" dirty="0"/>
              <a:t>For services targeting informal caregivers themselves, they should include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education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psychosocial support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social support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healthcare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economical support and  services meeting other needs of informal caregivers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sr-Latn-RS" dirty="0"/>
              <a:t>Developing capacity should include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continued cooperation with the communities and civil sector </a:t>
            </a:r>
            <a:r>
              <a:rPr lang="sr-Latn-RS" dirty="0"/>
              <a:t>because local level is where substantial support can be provided to informal caregivers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 Promote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volunteering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intergenerational and intragenerational solidarity </a:t>
            </a:r>
            <a:r>
              <a:rPr lang="sr-Latn-RS" dirty="0"/>
              <a:t>as essential response to demographic changes and evovling needs of an ageing society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19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B150-EB45-2E43-A6C9-7C1008AF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COVID-19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Recommendations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C28A8-4C42-0647-A601-598B50F82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684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 Information</a:t>
            </a:r>
            <a:r>
              <a:rPr lang="en-US" dirty="0"/>
              <a:t>, </a:t>
            </a:r>
            <a:r>
              <a:rPr lang="sr-Latn-RS" dirty="0"/>
              <a:t>clear and accessible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 Interventions during </a:t>
            </a:r>
            <a:r>
              <a:rPr lang="en-US" dirty="0"/>
              <a:t>COVID-19 </a:t>
            </a:r>
            <a:r>
              <a:rPr lang="sr-Latn-RS" dirty="0"/>
              <a:t>crisis show that at all levels formal and informal caregivers must have adequate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protective equipment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dirty="0">
                <a:solidFill>
                  <a:schemeClr val="tx1"/>
                </a:solidFill>
              </a:rPr>
              <a:t>to protect themselves and persons receiving care from potential infection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 Providing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psychological first aid and psychosocial support to informal caregivers</a:t>
            </a:r>
            <a:r>
              <a:rPr lang="en-US" dirty="0"/>
              <a:t>, </a:t>
            </a:r>
            <a:r>
              <a:rPr lang="sr-Latn-RS" dirty="0"/>
              <a:t>using internet and telephone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telefona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Organise and/ or support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systems of mutual support of informal caregivers </a:t>
            </a:r>
            <a:r>
              <a:rPr lang="sr-Latn-RS" dirty="0"/>
              <a:t>during such crises  so they can learn from each other , share experiences and potentially support each other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/>
              <a:t> In future,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telemedicin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/>
              <a:t> </a:t>
            </a:r>
            <a:r>
              <a:rPr lang="sr-Latn-RS" dirty="0"/>
              <a:t>will help reduce burden of informal caregovers  and this will be especially significant during epidemics and other emergencies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 Continued education for informal caregivers </a:t>
            </a:r>
            <a:r>
              <a:rPr lang="sr-Latn-RS" dirty="0"/>
              <a:t>needs to include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elements of crisis manegement with clear steps and protocols </a:t>
            </a:r>
            <a:r>
              <a:rPr lang="sr-Latn-RS" dirty="0"/>
              <a:t>that help adopt positive practices and self-protection tecthiques, including protection from getting infected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4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984" y="767751"/>
            <a:ext cx="9723695" cy="969609"/>
          </a:xfrm>
        </p:spPr>
        <p:txBody>
          <a:bodyPr>
            <a:noAutofit/>
          </a:bodyPr>
          <a:lstStyle/>
          <a:p>
            <a:r>
              <a:rPr lang="sr-Latn-RS" sz="4000" b="1" dirty="0">
                <a:solidFill>
                  <a:schemeClr val="accent1">
                    <a:lumMod val="75000"/>
                  </a:schemeClr>
                </a:solidFill>
              </a:rPr>
              <a:t>Informal carers during COVID-19 crisis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Early in the pandemic many states failed to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recognise importance of the role of informal caregivers </a:t>
            </a:r>
            <a:r>
              <a:rPr lang="en-GB" dirty="0"/>
              <a:t>for functionally dependent older persons, children and adults with chronic conditions or disability and persons with COVID-19 staying at home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During the epidemic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a new subgroup of informal caregivers came into being </a:t>
            </a:r>
            <a:r>
              <a:rPr lang="en-GB" dirty="0"/>
              <a:t>who provided support to older persons not functionally dependent or ill but prohibited from leaving their homes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Care at home during COVID-19 was one of the pillars of health support to persons with COVID-19/ persons with possible infection, but informal caregiving and its challenges went unrecognised by the healthcare system during the epidemic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Carers UK provides some data for the United Kingdom: 81% informal caregivers provides more care services than before the lockdown and 78% reports the needs of the person they care for have significantly increased; 64% had no time to take a break over the last six months and 64% report worsened mental health (alongside 58% reporting worsened physical health status). </a:t>
            </a:r>
          </a:p>
        </p:txBody>
      </p:sp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4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Mental health of informal caregivers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Providing informal care may have diametrically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opposed effects to mental health of informal caregivers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dirty="0">
                <a:solidFill>
                  <a:schemeClr val="tx1"/>
                </a:solidFill>
                <a:latin typeface="Calibri" panose="020F0502020204030204" pitchFamily="34" charset="0"/>
              </a:rPr>
              <a:t>This activity may bring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satisfaction and the sense of accomplishment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But on the average,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informal caregivers have worse physical and mental health compared to their peers not providing care services; they are also at a higher risk of depression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Worse physical health of informal caregivers is related to heightened depression risk </a:t>
            </a:r>
            <a:r>
              <a:rPr lang="sr-Latn-RS" dirty="0">
                <a:solidFill>
                  <a:schemeClr val="tx1"/>
                </a:solidFill>
                <a:latin typeface="Calibri" panose="020F0502020204030204" pitchFamily="34" charset="0"/>
              </a:rPr>
              <a:t>and this further affects the quality of care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In cases where the caregivers perceives the person receivng car eas commandeering and manipulative, the risk of depression increases</a:t>
            </a:r>
            <a:r>
              <a:rPr lang="sr-Latn-RS" dirty="0">
                <a:latin typeface="Calibri" panose="020F0502020204030204" pitchFamily="34" charset="0"/>
              </a:rPr>
              <a:t>, as it does when the caregiver feels they can not do their routine activities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 Social exclusion affects the quality of life of caregivers significantly </a:t>
            </a:r>
            <a:r>
              <a:rPr lang="sr-Latn-RS" dirty="0">
                <a:solidFill>
                  <a:schemeClr val="tx1"/>
                </a:solidFill>
              </a:rPr>
              <a:t>and the literature recognises it but it is as yet underresearched</a:t>
            </a:r>
            <a:r>
              <a:rPr lang="sr-Latn-R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>
                <a:latin typeface="Calibri" panose="020F0502020204030204" pitchFamily="34" charset="0"/>
              </a:rPr>
              <a:t> Informal caregivers who are </a:t>
            </a:r>
            <a:r>
              <a:rPr lang="sr-Latn-RS" dirty="0">
                <a:solidFill>
                  <a:schemeClr val="accent2"/>
                </a:solidFill>
                <a:latin typeface="Calibri" panose="020F0502020204030204" pitchFamily="34" charset="0"/>
              </a:rPr>
              <a:t>unemployed, have no life partner and no social support are in the higher risk group</a:t>
            </a:r>
            <a:endParaRPr lang="sr-Latn-R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478" y="461607"/>
            <a:ext cx="9758201" cy="12757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10 Common Symptoms of Caregiver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9166"/>
          </a:xfrm>
        </p:spPr>
        <p:txBody>
          <a:bodyPr numCol="2">
            <a:normAutofit/>
          </a:bodyPr>
          <a:lstStyle/>
          <a:p>
            <a:r>
              <a:rPr lang="en-US" sz="3200" dirty="0"/>
              <a:t>1. Depression</a:t>
            </a:r>
            <a:endParaRPr lang="sr-Latn-RS" sz="3200" dirty="0"/>
          </a:p>
          <a:p>
            <a:r>
              <a:rPr lang="en-US" sz="3200" dirty="0"/>
              <a:t>2. Withdrawal</a:t>
            </a:r>
            <a:endParaRPr lang="sr-Latn-RS" sz="3200" dirty="0"/>
          </a:p>
          <a:p>
            <a:r>
              <a:rPr lang="en-US" sz="3200" dirty="0"/>
              <a:t>3. Insomnia</a:t>
            </a:r>
            <a:endParaRPr lang="sr-Latn-RS" sz="3200" dirty="0"/>
          </a:p>
          <a:p>
            <a:r>
              <a:rPr lang="en-US" sz="3200" dirty="0"/>
              <a:t>4. Trouble concentrating</a:t>
            </a:r>
            <a:endParaRPr lang="sr-Latn-RS" sz="3200" dirty="0"/>
          </a:p>
          <a:p>
            <a:r>
              <a:rPr lang="en-US" sz="3200" dirty="0"/>
              <a:t>5. Anger</a:t>
            </a:r>
            <a:endParaRPr lang="sr-Latn-RS" sz="3200" dirty="0"/>
          </a:p>
          <a:p>
            <a:r>
              <a:rPr lang="en-US" sz="3200" dirty="0"/>
              <a:t>6. Health issues</a:t>
            </a:r>
            <a:endParaRPr lang="sr-Latn-RS" sz="3200" dirty="0"/>
          </a:p>
          <a:p>
            <a:r>
              <a:rPr lang="en-US" sz="3200" dirty="0"/>
              <a:t>7. Exhaustion</a:t>
            </a:r>
            <a:endParaRPr lang="sr-Latn-RS" sz="3200" dirty="0"/>
          </a:p>
          <a:p>
            <a:r>
              <a:rPr lang="en-US" sz="3200" dirty="0"/>
              <a:t>8. Anxiety</a:t>
            </a:r>
            <a:endParaRPr lang="sr-Latn-RS" sz="3200" dirty="0"/>
          </a:p>
          <a:p>
            <a:r>
              <a:rPr lang="en-US" sz="3200" dirty="0"/>
              <a:t>9. Drinking or smoking</a:t>
            </a:r>
            <a:endParaRPr lang="sr-Latn-RS" sz="3200" dirty="0"/>
          </a:p>
          <a:p>
            <a:r>
              <a:rPr lang="en-US" sz="3200" dirty="0"/>
              <a:t>10. Altered eating habits</a:t>
            </a: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1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Research goal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The main goal is to measure the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influence and the effects of informal care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(especially during the COVID-19 epidemic)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on mental health of informal caregivers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and, based on the results, provide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recommendations for planning and development of public policy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in order to improve the quality of life and promote improved mental health for informal caregivers, as well as to develop support services</a:t>
            </a: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2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Quantitative research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780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The sample </a:t>
            </a:r>
            <a:r>
              <a:rPr lang="en-GB" sz="2800" dirty="0">
                <a:solidFill>
                  <a:schemeClr val="tx1"/>
                </a:solidFill>
              </a:rPr>
              <a:t>was formed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using stratified sample </a:t>
            </a:r>
            <a:r>
              <a:rPr lang="en-GB" sz="2800" dirty="0">
                <a:solidFill>
                  <a:schemeClr val="tx1"/>
                </a:solidFill>
              </a:rPr>
              <a:t>with regions being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: Belgrade, Vojvodina,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Sumadija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and Western Serbia, and  Eastern and Southern Serbia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798 participants, 41 municipalities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Questionnaire </a:t>
            </a:r>
            <a:r>
              <a:rPr lang="en-GB" sz="2800" dirty="0"/>
              <a:t>is made of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nine sections</a:t>
            </a:r>
            <a:r>
              <a:rPr lang="en-GB" sz="2800" dirty="0"/>
              <a:t>: (1) sociodemographic characteristics of informal caregivers; (2) general information about the person receiving care; (3) functional status of the person receiving care; (4) caregiver burden; (5) depression; (6) fatigue; (7) health and functional ability; (8) social support and (9) COVID-19.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 For assessing burden </a:t>
            </a:r>
            <a:r>
              <a:rPr lang="en-GB" sz="2800" b="1" i="1" dirty="0" err="1">
                <a:solidFill>
                  <a:schemeClr val="accent2">
                    <a:lumMod val="75000"/>
                  </a:schemeClr>
                </a:solidFill>
              </a:rPr>
              <a:t>Zarit</a:t>
            </a:r>
            <a:r>
              <a:rPr lang="en-GB" sz="2800" b="1" i="1" dirty="0">
                <a:solidFill>
                  <a:schemeClr val="accent2">
                    <a:lumMod val="75000"/>
                  </a:schemeClr>
                </a:solidFill>
              </a:rPr>
              <a:t> Burden Interview, ZBI was used. 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For assessing functional status of persons receiving care</a:t>
            </a:r>
            <a:r>
              <a:rPr lang="en-GB" sz="2800" dirty="0">
                <a:solidFill>
                  <a:schemeClr val="tx1"/>
                </a:solidFill>
              </a:rPr>
              <a:t>, validated scales were used, for assessing their independence in </a:t>
            </a:r>
            <a:r>
              <a:rPr lang="en-GB" sz="2800" b="1" i="1" dirty="0">
                <a:solidFill>
                  <a:schemeClr val="accent2">
                    <a:lumMod val="75000"/>
                  </a:schemeClr>
                </a:solidFill>
              </a:rPr>
              <a:t>Activities of Daily Living, ADL, </a:t>
            </a:r>
            <a:r>
              <a:rPr lang="en-GB" sz="2800" b="1" dirty="0"/>
              <a:t> </a:t>
            </a:r>
            <a:r>
              <a:rPr lang="en-GB" sz="2800" b="1" i="1" dirty="0">
                <a:solidFill>
                  <a:schemeClr val="accent2">
                    <a:lumMod val="75000"/>
                  </a:schemeClr>
                </a:solidFill>
              </a:rPr>
              <a:t>The Lawton Instrumental Activities of Daily Living (IADL) Scale </a:t>
            </a:r>
            <a:r>
              <a:rPr lang="en-GB" sz="2800" dirty="0">
                <a:solidFill>
                  <a:schemeClr val="tx1"/>
                </a:solidFill>
              </a:rPr>
              <a:t>was used</a:t>
            </a:r>
            <a:r>
              <a:rPr lang="en-GB" sz="2800" dirty="0"/>
              <a:t>. To assess fatigue of informal caregivers </a:t>
            </a:r>
            <a:r>
              <a:rPr lang="en-GB" sz="2800" b="1" i="1" dirty="0">
                <a:solidFill>
                  <a:schemeClr val="accent2"/>
                </a:solidFill>
              </a:rPr>
              <a:t>Fatigue Severity Scale, FSS </a:t>
            </a:r>
            <a:r>
              <a:rPr lang="en-GB" sz="2800" dirty="0"/>
              <a:t>was used and to assess depression we used </a:t>
            </a:r>
            <a:r>
              <a:rPr lang="en-GB" sz="2800" b="1" i="1" dirty="0">
                <a:solidFill>
                  <a:schemeClr val="accent2"/>
                </a:solidFill>
              </a:rPr>
              <a:t>Beck's Depression Inventory, </a:t>
            </a:r>
            <a:r>
              <a:rPr lang="en-GB" sz="2800" b="1" dirty="0">
                <a:solidFill>
                  <a:schemeClr val="accent2"/>
                </a:solidFill>
              </a:rPr>
              <a:t>BDI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Qualitative research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4 focus groups </a:t>
            </a:r>
            <a:r>
              <a:rPr lang="en-GB" sz="2400" dirty="0"/>
              <a:t>in three municipalities: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Novi Sad,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Pirot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and Belgrade</a:t>
            </a:r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32 participants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dirty="0"/>
              <a:t>29 </a:t>
            </a:r>
            <a:r>
              <a:rPr lang="en-GB" sz="2400" dirty="0" err="1"/>
              <a:t>demale</a:t>
            </a:r>
            <a:r>
              <a:rPr lang="en-GB" sz="2400" dirty="0"/>
              <a:t>, three male)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9" y="33565"/>
            <a:ext cx="1163184" cy="40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491" y="96862"/>
            <a:ext cx="737917" cy="34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13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651</TotalTime>
  <Words>1861</Words>
  <Application>Microsoft Macintosh PowerPoint</Application>
  <PresentationFormat>Widescreen</PresentationFormat>
  <Paragraphs>202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SimSun</vt:lpstr>
      <vt:lpstr>Arial</vt:lpstr>
      <vt:lpstr>Calibri</vt:lpstr>
      <vt:lpstr>Calibri Light</vt:lpstr>
      <vt:lpstr>Times New Roman</vt:lpstr>
      <vt:lpstr>Retrospect</vt:lpstr>
      <vt:lpstr>Mental health of informal caregivers</vt:lpstr>
      <vt:lpstr>Definition</vt:lpstr>
      <vt:lpstr>A profile of informal caregiver</vt:lpstr>
      <vt:lpstr>Informal carers during COVID-19 crisis</vt:lpstr>
      <vt:lpstr>Mental health of informal caregivers</vt:lpstr>
      <vt:lpstr>10 Common Symptoms of Caregiver Stress</vt:lpstr>
      <vt:lpstr>Research goal</vt:lpstr>
      <vt:lpstr>Quantitative research</vt:lpstr>
      <vt:lpstr>Qualitative research</vt:lpstr>
      <vt:lpstr>Research results</vt:lpstr>
      <vt:lpstr>Gender, age and marital statis of informal caregivers</vt:lpstr>
      <vt:lpstr>Caregiver characteristics</vt:lpstr>
      <vt:lpstr>Characteristics of persons receiving care</vt:lpstr>
      <vt:lpstr>Distribution of years of providing care (in years)</vt:lpstr>
      <vt:lpstr>Distribution of informal carers by sharing the household with the person receiving care</vt:lpstr>
      <vt:lpstr>Frequency of care provision</vt:lpstr>
      <vt:lpstr>Relationship between the caregiver and the person receiving care</vt:lpstr>
      <vt:lpstr>Support with providing care</vt:lpstr>
      <vt:lpstr>Financial implications of care provision</vt:lpstr>
      <vt:lpstr>Degree of difficulty in providing care to the person receiving care</vt:lpstr>
      <vt:lpstr>Basic activities of daily life (ADL)</vt:lpstr>
      <vt:lpstr>Instrumental activities of daily life (IADL)</vt:lpstr>
      <vt:lpstr>Support in providing care services</vt:lpstr>
      <vt:lpstr>Informal caregivers during COVID-19 pandemic</vt:lpstr>
      <vt:lpstr>Informal caregiver burden</vt:lpstr>
      <vt:lpstr>Depression and fatigue of informal caregivers</vt:lpstr>
      <vt:lpstr>Multiple regressive analysis of the caregiver burden</vt:lpstr>
      <vt:lpstr>Analysis of the relationship between caregiver burden and scales of depression, fatigue and quality of life</vt:lpstr>
      <vt:lpstr>Recommendations</vt:lpstr>
      <vt:lpstr>Recommendations</vt:lpstr>
      <vt:lpstr>COVID-19 Recommendations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Mentalno zdravlje neformalnih negovatelja</dc:title>
  <dc:creator>Milutin Vracevic</dc:creator>
  <cp:lastModifiedBy>Microsoft Office User</cp:lastModifiedBy>
  <cp:revision>64</cp:revision>
  <dcterms:created xsi:type="dcterms:W3CDTF">2020-11-26T14:44:59Z</dcterms:created>
  <dcterms:modified xsi:type="dcterms:W3CDTF">2020-11-29T20:57:35Z</dcterms:modified>
</cp:coreProperties>
</file>