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ppt/charts/chart20.xml" ContentType="application/vnd.openxmlformats-officedocument.drawingml.chart+xml"/>
  <Override PartName="/ppt/theme/themeOverride20.xml" ContentType="application/vnd.openxmlformats-officedocument.themeOverride+xml"/>
  <Override PartName="/ppt/charts/chart21.xml" ContentType="application/vnd.openxmlformats-officedocument.drawingml.chart+xml"/>
  <Override PartName="/ppt/theme/themeOverride21.xml" ContentType="application/vnd.openxmlformats-officedocument.themeOverride+xml"/>
  <Override PartName="/ppt/charts/chart22.xml" ContentType="application/vnd.openxmlformats-officedocument.drawingml.chart+xml"/>
  <Override PartName="/ppt/theme/themeOverride22.xml" ContentType="application/vnd.openxmlformats-officedocument.themeOverride+xml"/>
  <Override PartName="/ppt/charts/chart23.xml" ContentType="application/vnd.openxmlformats-officedocument.drawingml.chart+xml"/>
  <Override PartName="/ppt/theme/themeOverride23.xml" ContentType="application/vnd.openxmlformats-officedocument.themeOverride+xml"/>
  <Override PartName="/ppt/charts/chart24.xml" ContentType="application/vnd.openxmlformats-officedocument.drawingml.chart+xml"/>
  <Override PartName="/ppt/theme/themeOverride24.xml" ContentType="application/vnd.openxmlformats-officedocument.themeOverride+xml"/>
  <Override PartName="/ppt/charts/chart25.xml" ContentType="application/vnd.openxmlformats-officedocument.drawingml.chart+xml"/>
  <Override PartName="/ppt/theme/themeOverride25.xml" ContentType="application/vnd.openxmlformats-officedocument.themeOverride+xml"/>
  <Override PartName="/ppt/charts/chart26.xml" ContentType="application/vnd.openxmlformats-officedocument.drawingml.chart+xml"/>
  <Override PartName="/ppt/theme/themeOverride26.xml" ContentType="application/vnd.openxmlformats-officedocument.themeOverride+xml"/>
  <Override PartName="/ppt/charts/chart27.xml" ContentType="application/vnd.openxmlformats-officedocument.drawingml.chart+xml"/>
  <Override PartName="/ppt/theme/themeOverride27.xml" ContentType="application/vnd.openxmlformats-officedocument.themeOverride+xml"/>
  <Override PartName="/ppt/charts/chart28.xml" ContentType="application/vnd.openxmlformats-officedocument.drawingml.chart+xml"/>
  <Override PartName="/ppt/theme/themeOverride28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56" r:id="rId2"/>
    <p:sldId id="297" r:id="rId3"/>
    <p:sldId id="298" r:id="rId4"/>
    <p:sldId id="299" r:id="rId5"/>
    <p:sldId id="300" r:id="rId6"/>
    <p:sldId id="301" r:id="rId7"/>
    <p:sldId id="262" r:id="rId8"/>
    <p:sldId id="263" r:id="rId9"/>
    <p:sldId id="264" r:id="rId10"/>
    <p:sldId id="295" r:id="rId11"/>
    <p:sldId id="296" r:id="rId12"/>
    <p:sldId id="294" r:id="rId13"/>
    <p:sldId id="293" r:id="rId14"/>
    <p:sldId id="270" r:id="rId15"/>
    <p:sldId id="271" r:id="rId16"/>
    <p:sldId id="292" r:id="rId17"/>
    <p:sldId id="291" r:id="rId18"/>
    <p:sldId id="276" r:id="rId19"/>
    <p:sldId id="290" r:id="rId20"/>
    <p:sldId id="279" r:id="rId21"/>
    <p:sldId id="289" r:id="rId22"/>
    <p:sldId id="284" r:id="rId23"/>
    <p:sldId id="285" r:id="rId24"/>
    <p:sldId id="286" r:id="rId25"/>
    <p:sldId id="287" r:id="rId26"/>
    <p:sldId id="288" r:id="rId27"/>
    <p:sldId id="302" r:id="rId28"/>
    <p:sldId id="303" r:id="rId29"/>
    <p:sldId id="306" r:id="rId30"/>
    <p:sldId id="304" r:id="rId31"/>
    <p:sldId id="305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93293" autoAdjust="0"/>
  </p:normalViewPr>
  <p:slideViewPr>
    <p:cSldViewPr snapToGrid="0">
      <p:cViewPr varScale="1">
        <p:scale>
          <a:sx n="105" d="100"/>
          <a:sy n="105" d="100"/>
        </p:scale>
        <p:origin x="760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3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5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6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9.xlsx"/><Relationship Id="rId1" Type="http://schemas.openxmlformats.org/officeDocument/2006/relationships/themeOverride" Target="../theme/themeOverride20.xm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0.xlsx"/><Relationship Id="rId1" Type="http://schemas.openxmlformats.org/officeDocument/2006/relationships/themeOverride" Target="../theme/themeOverride21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1.xlsx"/><Relationship Id="rId1" Type="http://schemas.openxmlformats.org/officeDocument/2006/relationships/themeOverride" Target="../theme/themeOverride22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2.xlsx"/><Relationship Id="rId1" Type="http://schemas.openxmlformats.org/officeDocument/2006/relationships/themeOverride" Target="../theme/themeOverride23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3.xlsx"/><Relationship Id="rId1" Type="http://schemas.openxmlformats.org/officeDocument/2006/relationships/themeOverride" Target="../theme/themeOverride24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4.xlsx"/><Relationship Id="rId1" Type="http://schemas.openxmlformats.org/officeDocument/2006/relationships/themeOverride" Target="../theme/themeOverride25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5.xlsx"/><Relationship Id="rId1" Type="http://schemas.openxmlformats.org/officeDocument/2006/relationships/themeOverride" Target="../theme/themeOverride26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6.xlsx"/><Relationship Id="rId1" Type="http://schemas.openxmlformats.org/officeDocument/2006/relationships/themeOverride" Target="../theme/themeOverride27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7.xlsx"/><Relationship Id="rId1" Type="http://schemas.openxmlformats.org/officeDocument/2006/relationships/themeOverride" Target="../theme/themeOverride28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Pol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CD2-49F7-873A-92F09CBB4081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CD2-49F7-873A-92F09CBB408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Muški</c:v>
                </c:pt>
                <c:pt idx="1">
                  <c:v>Ženski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29.2</c:v>
                </c:pt>
                <c:pt idx="1">
                  <c:v>70.8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CD2-49F7-873A-92F09CBB40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Svakodnevno</c:v>
                </c:pt>
                <c:pt idx="1">
                  <c:v>Nekoliko puta nedeljno</c:v>
                </c:pt>
                <c:pt idx="2">
                  <c:v>Barem jednom nedeljno</c:v>
                </c:pt>
                <c:pt idx="3">
                  <c:v>Barem jednom mesečno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78.5</c:v>
                </c:pt>
                <c:pt idx="1">
                  <c:v>15.5</c:v>
                </c:pt>
                <c:pt idx="2">
                  <c:v>4.2</c:v>
                </c:pt>
                <c:pt idx="3">
                  <c:v>1.9000000000000001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32-4CE9-807E-9EEAC2196B7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591232"/>
        <c:axId val="116610560"/>
      </c:barChart>
      <c:catAx>
        <c:axId val="1165912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610560"/>
        <c:crosses val="autoZero"/>
        <c:auto val="1"/>
        <c:lblAlgn val="ctr"/>
        <c:lblOffset val="100"/>
        <c:noMultiLvlLbl val="0"/>
      </c:catAx>
      <c:valAx>
        <c:axId val="11661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591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&lt;6
</c:v>
                </c:pt>
                <c:pt idx="1">
                  <c:v>6-12</c:v>
                </c:pt>
                <c:pt idx="2">
                  <c:v>&gt;12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38</c:v>
                </c:pt>
                <c:pt idx="1">
                  <c:v>15.7</c:v>
                </c:pt>
                <c:pt idx="2">
                  <c:v>46.3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C9-40F8-807B-A3A431A980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740864"/>
        <c:axId val="116743552"/>
      </c:barChart>
      <c:catAx>
        <c:axId val="116740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43552"/>
        <c:crosses val="autoZero"/>
        <c:auto val="1"/>
        <c:lblAlgn val="ctr"/>
        <c:lblOffset val="100"/>
        <c:noMultiLvlLbl val="0"/>
      </c:catAx>
      <c:valAx>
        <c:axId val="11674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4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6B7-4555-BD05-7646AE567A09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6B7-4555-BD05-7646AE567A09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baseline="0"/>
                      <a:t>
91%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6B7-4555-BD05-7646AE567A0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9%</a:t>
                    </a: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6B7-4555-BD05-7646AE567A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 srodstvu</c:v>
                </c:pt>
                <c:pt idx="1">
                  <c:v>Nije u srodstvu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90.6</c:v>
                </c:pt>
                <c:pt idx="1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6B7-4555-BD05-7646AE567A0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Otac/Majka</c:v>
                </c:pt>
                <c:pt idx="1">
                  <c:v>Suprug/Supruga</c:v>
                </c:pt>
                <c:pt idx="2">
                  <c:v>Ćerka/Sin</c:v>
                </c:pt>
                <c:pt idx="3">
                  <c:v>Neko drugi u krvnom srodstvu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45.8</c:v>
                </c:pt>
                <c:pt idx="1">
                  <c:v>13.4</c:v>
                </c:pt>
                <c:pt idx="2">
                  <c:v>8.6</c:v>
                </c:pt>
                <c:pt idx="3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9E-44D4-8B57-4081C65888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881280"/>
        <c:axId val="116888320"/>
      </c:barChart>
      <c:catAx>
        <c:axId val="116881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88320"/>
        <c:crosses val="autoZero"/>
        <c:auto val="1"/>
        <c:lblAlgn val="ctr"/>
        <c:lblOffset val="100"/>
        <c:noMultiLvlLbl val="0"/>
      </c:catAx>
      <c:valAx>
        <c:axId val="116888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881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213-462C-AF1C-5020A4AD1590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213-462C-AF1C-5020A4AD15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Da</c:v>
                </c:pt>
                <c:pt idx="1">
                  <c:v>Ne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32.5</c:v>
                </c:pt>
                <c:pt idx="1">
                  <c:v>67.5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213-462C-AF1C-5020A4AD159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68-449D-843E-D896C428DEB0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68-449D-843E-D896C428DEB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68-449D-843E-D896C428DEB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Dovoljna su</c:v>
                </c:pt>
                <c:pt idx="1">
                  <c:v>Nisu dovoljna</c:v>
                </c:pt>
                <c:pt idx="2">
                  <c:v>Ne znam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31.6</c:v>
                </c:pt>
                <c:pt idx="1">
                  <c:v>54.8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D68-449D-843E-D896C428DEB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C46-4CF0-B088-ADB3FC276D9A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C46-4CF0-B088-ADB3FC276D9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C46-4CF0-B088-ADB3FC276D9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Da, redovna</c:v>
                </c:pt>
                <c:pt idx="1">
                  <c:v>Da, povremena</c:v>
                </c:pt>
                <c:pt idx="2">
                  <c:v>Ne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18.3</c:v>
                </c:pt>
                <c:pt idx="1">
                  <c:v>30.2</c:v>
                </c:pt>
                <c:pt idx="2">
                  <c:v>51.5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46-4CF0-B088-ADB3FC276D9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0-2</c:v>
                </c:pt>
                <c:pt idx="1">
                  <c:v>3-4</c:v>
                </c:pt>
                <c:pt idx="2">
                  <c:v>5-6</c:v>
                </c:pt>
                <c:pt idx="3">
                  <c:v>7-8</c:v>
                </c:pt>
                <c:pt idx="4">
                  <c:v>9-10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6.5</c:v>
                </c:pt>
                <c:pt idx="1">
                  <c:v>10.8</c:v>
                </c:pt>
                <c:pt idx="2">
                  <c:v>25.2</c:v>
                </c:pt>
                <c:pt idx="3">
                  <c:v>26.9</c:v>
                </c:pt>
                <c:pt idx="4">
                  <c:v>30.7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4-4B1E-8723-1EF81506F7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5978624"/>
        <c:axId val="115980160"/>
      </c:barChart>
      <c:catAx>
        <c:axId val="115978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80160"/>
        <c:crosses val="autoZero"/>
        <c:auto val="1"/>
        <c:lblAlgn val="ctr"/>
        <c:lblOffset val="100"/>
        <c:noMultiLvlLbl val="0"/>
      </c:catAx>
      <c:valAx>
        <c:axId val="11598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978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0166718572665174"/>
          <c:y val="4.1041831097079699E-2"/>
          <c:w val="0.75247924196877458"/>
          <c:h val="0.8920338825050184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Kupanje</c:v>
                </c:pt>
                <c:pt idx="1">
                  <c:v>Oblačenje</c:v>
                </c:pt>
                <c:pt idx="2">
                  <c:v>Korišćenje toaleta</c:v>
                </c:pt>
                <c:pt idx="3">
                  <c:v>Premeštanje</c:v>
                </c:pt>
                <c:pt idx="4">
                  <c:v>Kontinencija</c:v>
                </c:pt>
                <c:pt idx="5">
                  <c:v>Hranjenje</c:v>
                </c:pt>
              </c:strCache>
            </c:strRef>
          </c:cat>
          <c:val>
            <c:numRef>
              <c:f>Sheet1!$B$2:$B$7</c:f>
              <c:numCache>
                <c:formatCode>0.0</c:formatCode>
                <c:ptCount val="6"/>
                <c:pt idx="0">
                  <c:v>61.5</c:v>
                </c:pt>
                <c:pt idx="1">
                  <c:v>48.2</c:v>
                </c:pt>
                <c:pt idx="2">
                  <c:v>42.1</c:v>
                </c:pt>
                <c:pt idx="3">
                  <c:v>43.5</c:v>
                </c:pt>
                <c:pt idx="4">
                  <c:v>40</c:v>
                </c:pt>
                <c:pt idx="5">
                  <c:v>32.200000000000003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7B-4C99-A85C-D716237FCF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6059136"/>
        <c:axId val="116089600"/>
      </c:barChart>
      <c:catAx>
        <c:axId val="1160591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089600"/>
        <c:crosses val="autoZero"/>
        <c:auto val="1"/>
        <c:lblAlgn val="ctr"/>
        <c:lblOffset val="100"/>
        <c:noMultiLvlLbl val="0"/>
      </c:catAx>
      <c:valAx>
        <c:axId val="1160896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059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Sheet1!$A$2:$A$8</c:f>
              <c:numCache>
                <c:formatCode>General</c:formatCode>
                <c:ptCount val="7"/>
                <c:pt idx="0">
                  <c:v>6</c:v>
                </c:pt>
                <c:pt idx="1">
                  <c:v>5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</c:numCache>
            </c:numRef>
          </c:cat>
          <c:val>
            <c:numRef>
              <c:f>Sheet1!$B$2:$B$8</c:f>
              <c:numCache>
                <c:formatCode>General</c:formatCode>
                <c:ptCount val="7"/>
                <c:pt idx="0">
                  <c:v>26.6</c:v>
                </c:pt>
                <c:pt idx="1">
                  <c:v>7.2</c:v>
                </c:pt>
                <c:pt idx="2">
                  <c:v>5.7</c:v>
                </c:pt>
                <c:pt idx="3">
                  <c:v>6.2</c:v>
                </c:pt>
                <c:pt idx="4">
                  <c:v>8.2000000000000011</c:v>
                </c:pt>
                <c:pt idx="5">
                  <c:v>13.6</c:v>
                </c:pt>
                <c:pt idx="6">
                  <c:v>32.700000000000003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05-4B5C-A6E1-B549C3802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6131328"/>
        <c:axId val="116132864"/>
      </c:barChart>
      <c:catAx>
        <c:axId val="116131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32864"/>
        <c:crosses val="autoZero"/>
        <c:auto val="1"/>
        <c:lblAlgn val="ctr"/>
        <c:lblOffset val="100"/>
        <c:noMultiLvlLbl val="0"/>
      </c:catAx>
      <c:valAx>
        <c:axId val="116132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13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Starost</c:v>
                </c:pt>
              </c:strCache>
            </c:strRef>
          </c:tx>
          <c:explosion val="17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EFA-4DD3-BD94-585EE4AD5512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EFA-4DD3-BD94-585EE4AD55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18-34</c:v>
                </c:pt>
                <c:pt idx="1">
                  <c:v>35-64</c:v>
                </c:pt>
                <c:pt idx="2">
                  <c:v>65+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6.0000000000000032E-2</c:v>
                </c:pt>
                <c:pt idx="1">
                  <c:v>0.72800000000000065</c:v>
                </c:pt>
                <c:pt idx="2">
                  <c:v>0.21200000000000024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FA-4DD3-BD94-585EE4AD55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Korišćenje telefona</c:v>
                </c:pt>
                <c:pt idx="1">
                  <c:v>Korišćenje prevoza-autobusa ili taksija</c:v>
                </c:pt>
                <c:pt idx="2">
                  <c:v>Кupovina namirnica</c:v>
                </c:pt>
                <c:pt idx="3">
                  <c:v>Priprema obroka</c:v>
                </c:pt>
                <c:pt idx="4">
                  <c:v>Održavanje i čišćenje u domaćinstvu</c:v>
                </c:pt>
                <c:pt idx="5">
                  <c:v>Održavanje odeće</c:v>
                </c:pt>
                <c:pt idx="6">
                  <c:v>Korišćenje lekova</c:v>
                </c:pt>
                <c:pt idx="7">
                  <c:v>Briga o finansijama</c:v>
                </c:pt>
              </c:strCache>
            </c:strRef>
          </c:cat>
          <c:val>
            <c:numRef>
              <c:f>Sheet1!$B$2:$B$9</c:f>
              <c:numCache>
                <c:formatCode>0.0</c:formatCode>
                <c:ptCount val="8"/>
                <c:pt idx="0">
                  <c:v>36</c:v>
                </c:pt>
                <c:pt idx="1">
                  <c:v>84.8</c:v>
                </c:pt>
                <c:pt idx="2">
                  <c:v>84.8</c:v>
                </c:pt>
                <c:pt idx="3">
                  <c:v>81.5</c:v>
                </c:pt>
                <c:pt idx="4">
                  <c:v>89.9</c:v>
                </c:pt>
                <c:pt idx="5">
                  <c:v>88.9</c:v>
                </c:pt>
                <c:pt idx="6">
                  <c:v>55.5</c:v>
                </c:pt>
                <c:pt idx="7">
                  <c:v>89.5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66-478B-B788-8156C500D5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4462208"/>
        <c:axId val="124463744"/>
      </c:barChart>
      <c:catAx>
        <c:axId val="12446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63744"/>
        <c:crosses val="autoZero"/>
        <c:auto val="1"/>
        <c:lblAlgn val="ctr"/>
        <c:lblOffset val="100"/>
        <c:noMultiLvlLbl val="0"/>
      </c:catAx>
      <c:valAx>
        <c:axId val="1244637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622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Sheet1!$A$2:$A$10</c:f>
              <c:numCache>
                <c:formatCode>General</c:formatCode>
                <c:ptCount val="9"/>
                <c:pt idx="0">
                  <c:v>8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  <c:pt idx="8">
                  <c:v>0</c:v>
                </c:pt>
              </c:numCache>
            </c:numRef>
          </c:cat>
          <c:val>
            <c:numRef>
              <c:f>Sheet1!$B$2:$B$10</c:f>
              <c:numCache>
                <c:formatCode>0.0</c:formatCode>
                <c:ptCount val="9"/>
                <c:pt idx="0">
                  <c:v>31.1</c:v>
                </c:pt>
                <c:pt idx="1">
                  <c:v>20.399999999999999</c:v>
                </c:pt>
                <c:pt idx="2">
                  <c:v>19.899999999999999</c:v>
                </c:pt>
                <c:pt idx="3">
                  <c:v>9.8000000000000007</c:v>
                </c:pt>
                <c:pt idx="4">
                  <c:v>6.4</c:v>
                </c:pt>
                <c:pt idx="5">
                  <c:v>6</c:v>
                </c:pt>
                <c:pt idx="6">
                  <c:v>2.2999999999999998</c:v>
                </c:pt>
                <c:pt idx="7">
                  <c:v>1.5</c:v>
                </c:pt>
                <c:pt idx="8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F0-4B04-BD91-DC7A8CC8D2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4493184"/>
        <c:axId val="124511360"/>
      </c:barChart>
      <c:catAx>
        <c:axId val="124493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511360"/>
        <c:crosses val="autoZero"/>
        <c:auto val="1"/>
        <c:lblAlgn val="ctr"/>
        <c:lblOffset val="100"/>
        <c:noMultiLvlLbl val="0"/>
      </c:catAx>
      <c:valAx>
        <c:axId val="124511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493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774808542767779"/>
          <c:y val="0.14847059944119892"/>
          <c:w val="0.54084861395750194"/>
          <c:h val="0.63680562611125224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51C-418B-96A1-7E4F566387A7}"/>
              </c:ext>
            </c:extLst>
          </c:dPt>
          <c:dPt>
            <c:idx val="1"/>
            <c:bubble3D val="0"/>
            <c:explosion val="18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51C-418B-96A1-7E4F566387A7}"/>
              </c:ext>
            </c:extLst>
          </c:dPt>
          <c:dLbls>
            <c:dLbl>
              <c:idx val="0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51C-418B-96A1-7E4F566387A7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1C-418B-96A1-7E4F566387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Ne</c:v>
                </c:pt>
                <c:pt idx="1">
                  <c:v>Da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0.28200000000000008</c:v>
                </c:pt>
                <c:pt idx="1">
                  <c:v>0.71800000000000064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51C-418B-96A1-7E4F56638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3323209839936424"/>
          <c:y val="7.5471698113207544E-2"/>
          <c:w val="0.63351854781007766"/>
          <c:h val="0.8386874164314367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Bliske osobe</c:v>
                </c:pt>
                <c:pt idx="1">
                  <c:v>Državne institucije</c:v>
                </c:pt>
                <c:pt idx="2">
                  <c:v>Humanitarne institucije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63.1</c:v>
                </c:pt>
                <c:pt idx="1">
                  <c:v>7.9</c:v>
                </c:pt>
                <c:pt idx="2">
                  <c:v>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C6-4ABD-A6FA-659EED6E292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cat>
            <c:strRef>
              <c:f>Sheet1!$A$2:$A$4</c:f>
              <c:strCache>
                <c:ptCount val="3"/>
                <c:pt idx="0">
                  <c:v>Bliske osobe</c:v>
                </c:pt>
                <c:pt idx="1">
                  <c:v>Državne institucije</c:v>
                </c:pt>
                <c:pt idx="2">
                  <c:v>Humanitarne institucije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CDC6-4ABD-A6FA-659EED6E29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8059648"/>
        <c:axId val="128069632"/>
      </c:barChart>
      <c:catAx>
        <c:axId val="1280596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069632"/>
        <c:crosses val="autoZero"/>
        <c:auto val="1"/>
        <c:lblAlgn val="ctr"/>
        <c:lblOffset val="100"/>
        <c:noMultiLvlLbl val="0"/>
      </c:catAx>
      <c:valAx>
        <c:axId val="128069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059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3629483814523275"/>
          <c:y val="1.2041006361121738E-2"/>
          <c:w val="0.73268612611050676"/>
          <c:h val="0.915743807473539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Sheet1!$A$2:$A$11</c:f>
              <c:strCache>
                <c:ptCount val="10"/>
                <c:pt idx="0">
                  <c:v>Drugo</c:v>
                </c:pt>
                <c:pt idx="1">
                  <c:v>Onlajn edukacije</c:v>
                </c:pt>
                <c:pt idx="2">
                  <c:v>Psihosocijalna pomoć</c:v>
                </c:pt>
                <c:pt idx="3">
                  <c:v>Psihološka pomoć</c:v>
                </c:pt>
                <c:pt idx="4">
                  <c:v>Obrok</c:v>
                </c:pt>
                <c:pt idx="5">
                  <c:v>Sredstva za higijenu</c:v>
                </c:pt>
                <c:pt idx="6">
                  <c:v>Zaštitna oprema</c:v>
                </c:pt>
                <c:pt idx="7">
                  <c:v>Potrebne usluge predaha</c:v>
                </c:pt>
                <c:pt idx="8">
                  <c:v>Potrebne usluge/pomoć</c:v>
                </c:pt>
                <c:pt idx="9">
                  <c:v>Potrebne informacije</c:v>
                </c:pt>
              </c:strCache>
            </c:strRef>
          </c:cat>
          <c:val>
            <c:numRef>
              <c:f>Sheet1!$B$2:$B$11</c:f>
              <c:numCache>
                <c:formatCode>0.0</c:formatCode>
                <c:ptCount val="10"/>
                <c:pt idx="0">
                  <c:v>13.5</c:v>
                </c:pt>
                <c:pt idx="1">
                  <c:v>2.8</c:v>
                </c:pt>
                <c:pt idx="2">
                  <c:v>10.4</c:v>
                </c:pt>
                <c:pt idx="3">
                  <c:v>5.3</c:v>
                </c:pt>
                <c:pt idx="4">
                  <c:v>6.6</c:v>
                </c:pt>
                <c:pt idx="5">
                  <c:v>14.8</c:v>
                </c:pt>
                <c:pt idx="6">
                  <c:v>32</c:v>
                </c:pt>
                <c:pt idx="7">
                  <c:v>21.9</c:v>
                </c:pt>
                <c:pt idx="8">
                  <c:v>18.5</c:v>
                </c:pt>
                <c:pt idx="9">
                  <c:v>29.3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38-49A3-B129-6C8891E547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5659392"/>
        <c:axId val="125673472"/>
      </c:barChart>
      <c:catAx>
        <c:axId val="1256593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73472"/>
        <c:crosses val="autoZero"/>
        <c:auto val="1"/>
        <c:lblAlgn val="ctr"/>
        <c:lblOffset val="100"/>
        <c:noMultiLvlLbl val="0"/>
      </c:catAx>
      <c:valAx>
        <c:axId val="125673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59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Sheet1!$A$2:$A$4</c:f>
              <c:strCache>
                <c:ptCount val="3"/>
                <c:pt idx="0">
                  <c:v>Da li smatrate da je sada vaše zdravlje više ugroženo u odnosu na period pre pandemije korona virusa?</c:v>
                </c:pt>
                <c:pt idx="1">
                  <c:v>Da li smatrate da je sada više ugroženo zdravlje osobe koju negujete u odnosu na period pre pandemije korona virusa?</c:v>
                </c:pt>
                <c:pt idx="2">
                  <c:v>Da li sada više strahujete za svoje i/ili zdravlje osobe koju negujete?</c:v>
                </c:pt>
              </c:strCache>
            </c:strRef>
          </c:cat>
          <c:val>
            <c:numRef>
              <c:f>Sheet1!$B$2:$B$4</c:f>
              <c:numCache>
                <c:formatCode>0.00</c:formatCode>
                <c:ptCount val="3"/>
                <c:pt idx="0">
                  <c:v>61.5</c:v>
                </c:pt>
                <c:pt idx="1">
                  <c:v>68.7</c:v>
                </c:pt>
                <c:pt idx="2">
                  <c:v>67.3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EB-4E7A-8E64-C871554694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5707008"/>
        <c:axId val="125708544"/>
      </c:barChart>
      <c:catAx>
        <c:axId val="125707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08544"/>
        <c:crosses val="autoZero"/>
        <c:auto val="1"/>
        <c:lblAlgn val="ctr"/>
        <c:lblOffset val="100"/>
        <c:noMultiLvlLbl val="0"/>
      </c:catAx>
      <c:valAx>
        <c:axId val="125708544"/>
        <c:scaling>
          <c:orientation val="minMax"/>
          <c:max val="10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0700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Bez opterećenja</c:v>
                </c:pt>
                <c:pt idx="1">
                  <c:v>Blago-Umereno opterećenje</c:v>
                </c:pt>
                <c:pt idx="2">
                  <c:v>Umereno-Veliko opterećenje</c:v>
                </c:pt>
                <c:pt idx="3">
                  <c:v>Veliko opterećenje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28.8</c:v>
                </c:pt>
                <c:pt idx="1">
                  <c:v>38.700000000000003</c:v>
                </c:pt>
                <c:pt idx="2">
                  <c:v>26.4</c:v>
                </c:pt>
                <c:pt idx="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84-4C1B-AE81-EE419EA9A3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5788544"/>
        <c:axId val="125790080"/>
      </c:barChart>
      <c:catAx>
        <c:axId val="12578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90080"/>
        <c:crosses val="autoZero"/>
        <c:auto val="1"/>
        <c:lblAlgn val="ctr"/>
        <c:lblOffset val="100"/>
        <c:noMultiLvlLbl val="0"/>
      </c:catAx>
      <c:valAx>
        <c:axId val="12579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8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Nema depresije</c:v>
                </c:pt>
                <c:pt idx="1">
                  <c:v>Blaga depresija</c:v>
                </c:pt>
                <c:pt idx="2">
                  <c:v>Umerena depresija</c:v>
                </c:pt>
                <c:pt idx="3">
                  <c:v>Teška depresija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72.900000000000006</c:v>
                </c:pt>
                <c:pt idx="1">
                  <c:v>11.2</c:v>
                </c:pt>
                <c:pt idx="2">
                  <c:v>8.6</c:v>
                </c:pt>
                <c:pt idx="3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A73-43B0-8153-23BE9BDB59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25840768"/>
        <c:axId val="125842560"/>
      </c:barChart>
      <c:catAx>
        <c:axId val="12584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842560"/>
        <c:crosses val="autoZero"/>
        <c:auto val="1"/>
        <c:lblAlgn val="ctr"/>
        <c:lblOffset val="100"/>
        <c:noMultiLvlLbl val="0"/>
      </c:catAx>
      <c:valAx>
        <c:axId val="125842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840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1-4 (Neslaganje)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Umor mi smanjuje motivaciju</c:v>
                </c:pt>
                <c:pt idx="1">
                  <c:v>Zamaram se nakon fizičke aktivnosti</c:v>
                </c:pt>
                <c:pt idx="2">
                  <c:v>Lako se zamaram</c:v>
                </c:pt>
                <c:pt idx="3">
                  <c:v>Zamor lako utiče na moju fizičku aktivnost</c:v>
                </c:pt>
                <c:pt idx="4">
                  <c:v>Zamor mi često predstavlja problem</c:v>
                </c:pt>
                <c:pt idx="5">
                  <c:v>Zamor mi ometa stalnu fizičku aktivnost</c:v>
                </c:pt>
                <c:pt idx="6">
                  <c:v>Zamor mi utiče na obavljanje nekih dnevnih obaveza</c:v>
                </c:pt>
                <c:pt idx="7">
                  <c:v>Zamor mi predstavlja jedan od tri glavna onesposobljavajuća simptoma</c:v>
                </c:pt>
                <c:pt idx="8">
                  <c:v>Zamor mi remeti rad, porodični život i socijalne aktivnosti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 formatCode="0.0">
                  <c:v>63.6</c:v>
                </c:pt>
                <c:pt idx="1">
                  <c:v>61.2</c:v>
                </c:pt>
                <c:pt idx="2">
                  <c:v>65.5</c:v>
                </c:pt>
                <c:pt idx="3" formatCode="0.0">
                  <c:v>64.599999999999994</c:v>
                </c:pt>
                <c:pt idx="4" formatCode="0.0">
                  <c:v>65.599999999999994</c:v>
                </c:pt>
                <c:pt idx="5" formatCode="0.0">
                  <c:v>68.5</c:v>
                </c:pt>
                <c:pt idx="6" formatCode="0.0">
                  <c:v>68.2</c:v>
                </c:pt>
                <c:pt idx="7" formatCode="0.0">
                  <c:v>67.099999999999994</c:v>
                </c:pt>
                <c:pt idx="8" formatCode="0.0">
                  <c:v>69.599999999999994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5C-4145-A073-1D46CCA4E1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5-7 (Slaganje)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Sheet1!$A$2:$A$10</c:f>
              <c:strCache>
                <c:ptCount val="9"/>
                <c:pt idx="0">
                  <c:v>Umor mi smanjuje motivaciju</c:v>
                </c:pt>
                <c:pt idx="1">
                  <c:v>Zamaram se nakon fizičke aktivnosti</c:v>
                </c:pt>
                <c:pt idx="2">
                  <c:v>Lako se zamaram</c:v>
                </c:pt>
                <c:pt idx="3">
                  <c:v>Zamor lako utiče na moju fizičku aktivnost</c:v>
                </c:pt>
                <c:pt idx="4">
                  <c:v>Zamor mi često predstavlja problem</c:v>
                </c:pt>
                <c:pt idx="5">
                  <c:v>Zamor mi ometa stalnu fizičku aktivnost</c:v>
                </c:pt>
                <c:pt idx="6">
                  <c:v>Zamor mi utiče na obavljanje nekih dnevnih obaveza</c:v>
                </c:pt>
                <c:pt idx="7">
                  <c:v>Zamor mi predstavlja jedan od tri glavna onesposobljavajuća simptoma</c:v>
                </c:pt>
                <c:pt idx="8">
                  <c:v>Zamor mi remeti rad, porodični život i socijalne aktivnosti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 formatCode="0.0">
                  <c:v>36.4</c:v>
                </c:pt>
                <c:pt idx="1">
                  <c:v>38.800000000000004</c:v>
                </c:pt>
                <c:pt idx="2">
                  <c:v>34.5</c:v>
                </c:pt>
                <c:pt idx="3" formatCode="0.0">
                  <c:v>35.4</c:v>
                </c:pt>
                <c:pt idx="4" formatCode="0.0">
                  <c:v>34.4</c:v>
                </c:pt>
                <c:pt idx="5" formatCode="0.0">
                  <c:v>31.5</c:v>
                </c:pt>
                <c:pt idx="6" formatCode="0.0">
                  <c:v>31.8</c:v>
                </c:pt>
                <c:pt idx="7" formatCode="0.0">
                  <c:v>32.9</c:v>
                </c:pt>
                <c:pt idx="8" formatCode="0.0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5C-4145-A073-1D46CCA4E1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28569344"/>
        <c:axId val="128570880"/>
      </c:barChart>
      <c:catAx>
        <c:axId val="1285693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70880"/>
        <c:crosses val="autoZero"/>
        <c:auto val="1"/>
        <c:lblAlgn val="ctr"/>
        <c:lblOffset val="100"/>
        <c:noMultiLvlLbl val="0"/>
      </c:catAx>
      <c:valAx>
        <c:axId val="128570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6934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Bračni status</c:v>
                </c:pt>
              </c:strCache>
            </c:strRef>
          </c:tx>
          <c:explosion val="16"/>
          <c:dPt>
            <c:idx val="1"/>
            <c:bubble3D val="0"/>
            <c:spPr>
              <a:solidFill>
                <a:schemeClr val="accent6"/>
              </a:solidFill>
            </c:spPr>
            <c:extLst>
              <c:ext xmlns:c16="http://schemas.microsoft.com/office/drawing/2014/chart" uri="{C3380CC4-5D6E-409C-BE32-E72D297353CC}">
                <c16:uniqueId val="{00000001-DB0A-4B1C-913B-2E8844586841}"/>
              </c:ext>
            </c:extLst>
          </c:dPt>
          <c:dLbls>
            <c:dLbl>
              <c:idx val="0"/>
              <c:layout>
                <c:manualLayout>
                  <c:x val="-8.8024752114319885E-2"/>
                  <c:y val="-6.177509061367329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0A-4B1C-913B-2E88445868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Oženjen/Udata</c:v>
                </c:pt>
                <c:pt idx="1">
                  <c:v>Neoženjen/Neudata</c:v>
                </c:pt>
                <c:pt idx="2">
                  <c:v>Razveden/Razvedena</c:v>
                </c:pt>
                <c:pt idx="3">
                  <c:v>Udovac/Udovica</c:v>
                </c:pt>
                <c:pt idx="4">
                  <c:v>Partnerska (nevenčana) zajednica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59.1</c:v>
                </c:pt>
                <c:pt idx="1">
                  <c:v>12.7</c:v>
                </c:pt>
                <c:pt idx="2">
                  <c:v>12.3</c:v>
                </c:pt>
                <c:pt idx="3">
                  <c:v>11.9</c:v>
                </c:pt>
                <c:pt idx="4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B0A-4B1C-913B-2E884458684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zero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Radni status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Zaposlen/a</c:v>
                </c:pt>
                <c:pt idx="1">
                  <c:v>Nezaposlen/a</c:v>
                </c:pt>
                <c:pt idx="2">
                  <c:v>Penzioner/ka</c:v>
                </c:pt>
                <c:pt idx="3">
                  <c:v>Domaćica</c:v>
                </c:pt>
                <c:pt idx="4">
                  <c:v>Ostalo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47.1</c:v>
                </c:pt>
                <c:pt idx="1">
                  <c:v>19.3</c:v>
                </c:pt>
                <c:pt idx="2">
                  <c:v>24.1</c:v>
                </c:pt>
                <c:pt idx="3">
                  <c:v>7.5</c:v>
                </c:pt>
                <c:pt idx="4">
                  <c:v>1.9000000000000001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69-469F-ABC3-93E3F5E76B4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257536"/>
        <c:axId val="116260224"/>
      </c:barChart>
      <c:catAx>
        <c:axId val="116257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60224"/>
        <c:crosses val="autoZero"/>
        <c:auto val="1"/>
        <c:lblAlgn val="ctr"/>
        <c:lblOffset val="100"/>
        <c:noMultiLvlLbl val="0"/>
      </c:catAx>
      <c:valAx>
        <c:axId val="116260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57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Stepen obrazovanja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Bez škole ili nepotpuna osnovna škola</c:v>
                </c:pt>
                <c:pt idx="1">
                  <c:v>Osnovna škola</c:v>
                </c:pt>
                <c:pt idx="2">
                  <c:v>Srednje obrazovanje </c:v>
                </c:pt>
                <c:pt idx="3">
                  <c:v>Viša i visoka školska sprema (fakultet)</c:v>
                </c:pt>
                <c:pt idx="4">
                  <c:v>Magistratura ili doktorat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1.8</c:v>
                </c:pt>
                <c:pt idx="1">
                  <c:v>11.7</c:v>
                </c:pt>
                <c:pt idx="2">
                  <c:v>55.8</c:v>
                </c:pt>
                <c:pt idx="3">
                  <c:v>28.5</c:v>
                </c:pt>
                <c:pt idx="4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DA-4D78-A564-7185BB61C7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291840"/>
        <c:axId val="116311168"/>
      </c:barChart>
      <c:catAx>
        <c:axId val="1162918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11168"/>
        <c:crosses val="autoZero"/>
        <c:auto val="1"/>
        <c:lblAlgn val="ctr"/>
        <c:lblOffset val="100"/>
        <c:noMultiLvlLbl val="0"/>
      </c:catAx>
      <c:valAx>
        <c:axId val="116311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2918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&lt;18</c:v>
                </c:pt>
                <c:pt idx="1">
                  <c:v>18-34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65-74</c:v>
                </c:pt>
                <c:pt idx="6">
                  <c:v>75-84</c:v>
                </c:pt>
                <c:pt idx="7">
                  <c:v>&gt;=85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2.4</c:v>
                </c:pt>
                <c:pt idx="1">
                  <c:v>3.4</c:v>
                </c:pt>
                <c:pt idx="2">
                  <c:v>3.1</c:v>
                </c:pt>
                <c:pt idx="3">
                  <c:v>2.6</c:v>
                </c:pt>
                <c:pt idx="4">
                  <c:v>7.9</c:v>
                </c:pt>
                <c:pt idx="5">
                  <c:v>20.8</c:v>
                </c:pt>
                <c:pt idx="6">
                  <c:v>36.300000000000004</c:v>
                </c:pt>
                <c:pt idx="7">
                  <c:v>22.7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FE-402E-9AC9-33FE5678040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352512"/>
        <c:axId val="116371840"/>
      </c:barChart>
      <c:catAx>
        <c:axId val="116352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71840"/>
        <c:crosses val="autoZero"/>
        <c:auto val="1"/>
        <c:lblAlgn val="ctr"/>
        <c:lblOffset val="100"/>
        <c:noMultiLvlLbl val="0"/>
      </c:catAx>
      <c:valAx>
        <c:axId val="116371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352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CFC-4B5F-9245-07CD572252E5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CFC-4B5F-9245-07CD572252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CFC-4B5F-9245-07CD572252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Muški</c:v>
                </c:pt>
                <c:pt idx="1">
                  <c:v>Ženski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39.800000000000004</c:v>
                </c:pt>
                <c:pt idx="1">
                  <c:v>60.2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FC-4B5F-9245-07CD572252E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7017771975294288E-2"/>
          <c:y val="5.3692466883479957E-2"/>
          <c:w val="0.96298222802470568"/>
          <c:h val="0.885238165197345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≤1</c:v>
                </c:pt>
                <c:pt idx="1">
                  <c:v>2-5</c:v>
                </c:pt>
                <c:pt idx="2">
                  <c:v>6-9</c:v>
                </c:pt>
                <c:pt idx="3">
                  <c:v>≥10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24.3</c:v>
                </c:pt>
                <c:pt idx="1">
                  <c:v>44.8</c:v>
                </c:pt>
                <c:pt idx="2">
                  <c:v>11.6</c:v>
                </c:pt>
                <c:pt idx="3">
                  <c:v>19.3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2-482E-B89E-0E0D475A35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116479872"/>
        <c:axId val="116482816"/>
      </c:barChart>
      <c:catAx>
        <c:axId val="1164798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82816"/>
        <c:crosses val="autoZero"/>
        <c:auto val="1"/>
        <c:lblAlgn val="ctr"/>
        <c:lblOffset val="100"/>
        <c:noMultiLvlLbl val="0"/>
      </c:catAx>
      <c:valAx>
        <c:axId val="11648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479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7E-48B8-8B82-3E5197B21875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7E-48B8-8B82-3E5197B21875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87E-48B8-8B82-3E5197B21875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87E-48B8-8B82-3E5197B218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Zajedničko domaćinsvo</c:v>
                </c:pt>
                <c:pt idx="1">
                  <c:v>Nije zajedničko domaćinstvo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66.599999999999994</c:v>
                </c:pt>
                <c:pt idx="1">
                  <c:v>33.4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7E-48B8-8B82-3E5197B2187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954C7-ED5E-434D-9FD1-E3CD5C679A93}" type="datetimeFigureOut">
              <a:rPr lang="en-US" smtClean="0"/>
              <a:t>11/29/20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1ED50-8020-4535-9BDE-7516354EB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3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Multipla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regresiona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primenjena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kako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bi se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ispitao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uticaj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više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nezavisnih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(socio-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demografske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karakteristike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opšti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podaci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vezi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funkcionalno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stanje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samoprocena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socijalna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podrška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finansije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Primenom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hijerarhijske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multiple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regresije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modelovanje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ispitivani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dodatno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nezavisni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pandemijom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COVID-19. </a:t>
            </a:r>
            <a:endParaRPr lang="sr-Latn-R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Samoprocenjeno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stepen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zahtevnosti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nedovoljna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finansijska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sredstva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stepen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zavisnosti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obavljanju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bazičnih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svakodnevnog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(ADL)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dnevno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trajanje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značajno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ukupnim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lošije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samoprocenjenog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koji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neguju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većeg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zahtevnosti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zavisnosti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obavljanju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bazičnih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aktivnosti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svakodnevnog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nedovoljnim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finansijskim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sredstvima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podmirivanje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potreba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dužim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trajanjem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dnevne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imaju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veće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ukupno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</a:t>
            </a:r>
            <a:r>
              <a:rPr lang="sr-Latn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daljoj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analizi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ukupnog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dodat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blok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nezavisnih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pandemijom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COVID-19.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Rezultati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pokazali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pored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već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nabrojanih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potreba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psiho-socijalnom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pomoći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uslugama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pomoći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oko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potreba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predahom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sopstveno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negovane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osobe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potreba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sredstvima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higijenu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značajno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većim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ukupnim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sr-Latn-R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1ED50-8020-4535-9BDE-7516354EB300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nastavku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ispitivana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korelacija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neformalnih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ica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ličnog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uloge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Bekovom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skalom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depresije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Krupovom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skalom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zamora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SF 12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fizičkog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mentalnog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zdravlja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Pronadjena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statistički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značajna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povezanost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medju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ispitivanim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skorovima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sledećih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jačina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korelacije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Bekova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skala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depresije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je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umereno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jako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ličnim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uloge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Ostale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skale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pokazale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umerenu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povezanost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opterećenjem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negovatelja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ličnim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domenom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uloge</a:t>
            </a:r>
            <a:r>
              <a: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1ED50-8020-4535-9BDE-7516354EB300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863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05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694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141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322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6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015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9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42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28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0D7089-75F7-4584-AE33-EDEA78C62EDE}" type="datetimeFigureOut">
              <a:rPr lang="en-US" smtClean="0"/>
              <a:pPr/>
              <a:t>11/29/20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BCD5D46-A1A0-42D7-8BFA-60A456AD88BE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0601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image" Target="../media/image1.jpeg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eg"/><Relationship Id="rId4" Type="http://schemas.openxmlformats.org/officeDocument/2006/relationships/image" Target="../media/image1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Mentalno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zdravlje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err="1"/>
              <a:t>Natasa</a:t>
            </a:r>
            <a:r>
              <a:rPr lang="en-US" dirty="0"/>
              <a:t> </a:t>
            </a:r>
            <a:r>
              <a:rPr lang="en-US" dirty="0" err="1"/>
              <a:t>Todorovic</a:t>
            </a:r>
            <a:endParaRPr lang="en-US" dirty="0"/>
          </a:p>
          <a:p>
            <a:r>
              <a:rPr lang="en-US" dirty="0" err="1"/>
              <a:t>Prof.dr</a:t>
            </a:r>
            <a:r>
              <a:rPr lang="en-US" dirty="0"/>
              <a:t> </a:t>
            </a:r>
            <a:r>
              <a:rPr lang="en-US" dirty="0" err="1"/>
              <a:t>Nataša</a:t>
            </a:r>
            <a:r>
              <a:rPr lang="en-US" dirty="0"/>
              <a:t> </a:t>
            </a:r>
            <a:r>
              <a:rPr lang="en-US" dirty="0" err="1"/>
              <a:t>Milić</a:t>
            </a:r>
            <a:endParaRPr lang="en-US" dirty="0"/>
          </a:p>
          <a:p>
            <a:r>
              <a:rPr lang="en-US" dirty="0" err="1"/>
              <a:t>Prof.dr</a:t>
            </a:r>
            <a:r>
              <a:rPr lang="en-US" dirty="0"/>
              <a:t> </a:t>
            </a:r>
            <a:r>
              <a:rPr lang="en-US" dirty="0" err="1"/>
              <a:t>Dejana</a:t>
            </a:r>
            <a:r>
              <a:rPr lang="en-US" dirty="0"/>
              <a:t> </a:t>
            </a:r>
            <a:r>
              <a:rPr lang="en-US" dirty="0" err="1"/>
              <a:t>Stanisavljević</a:t>
            </a:r>
            <a:endParaRPr lang="en-US" dirty="0"/>
          </a:p>
          <a:p>
            <a:r>
              <a:rPr lang="en-US" dirty="0" err="1"/>
              <a:t>Dr</a:t>
            </a:r>
            <a:r>
              <a:rPr lang="en-US" dirty="0"/>
              <a:t> Milutin </a:t>
            </a:r>
            <a:r>
              <a:rPr lang="en-US"/>
              <a:t>vračević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76" y="33565"/>
            <a:ext cx="1418596" cy="497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841" y="113274"/>
            <a:ext cx="1358174" cy="633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0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73480" y="2636103"/>
            <a:ext cx="10058400" cy="1450757"/>
          </a:xfrm>
        </p:spPr>
        <p:txBody>
          <a:bodyPr>
            <a:normAutofit/>
          </a:bodyPr>
          <a:lstStyle/>
          <a:p>
            <a:r>
              <a:rPr lang="en-US" sz="9600" b="1" dirty="0" err="1">
                <a:solidFill>
                  <a:schemeClr val="accent1">
                    <a:lumMod val="75000"/>
                  </a:schemeClr>
                </a:solidFill>
              </a:rPr>
              <a:t>Rezultati</a:t>
            </a:r>
            <a:r>
              <a:rPr lang="en-US" sz="9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600" b="1" dirty="0" err="1">
                <a:solidFill>
                  <a:schemeClr val="accent1">
                    <a:lumMod val="75000"/>
                  </a:schemeClr>
                </a:solidFill>
              </a:rPr>
              <a:t>istraživanja</a:t>
            </a:r>
            <a:endParaRPr lang="en-US" sz="96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24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14732" y="478859"/>
            <a:ext cx="9740948" cy="125850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Pol,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starost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bračni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status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ica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3138172" cy="4023360"/>
          </a:xfrm>
        </p:spPr>
        <p:txBody>
          <a:bodyPr/>
          <a:lstStyle/>
          <a:p>
            <a:r>
              <a:rPr lang="en-US" b="1" i="1" dirty="0"/>
              <a:t>Pol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70120" y="1845734"/>
            <a:ext cx="2970530" cy="4023360"/>
          </a:xfrm>
        </p:spPr>
        <p:txBody>
          <a:bodyPr/>
          <a:lstStyle/>
          <a:p>
            <a:r>
              <a:rPr lang="en-US" b="1" i="1" dirty="0" err="1"/>
              <a:t>Starost</a:t>
            </a:r>
            <a:endParaRPr lang="en-US" b="1" i="1" dirty="0"/>
          </a:p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301328027"/>
              </p:ext>
            </p:extLst>
          </p:nvPr>
        </p:nvGraphicFramePr>
        <p:xfrm>
          <a:off x="1028700" y="2286001"/>
          <a:ext cx="3206750" cy="344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49762216"/>
              </p:ext>
            </p:extLst>
          </p:nvPr>
        </p:nvGraphicFramePr>
        <p:xfrm>
          <a:off x="4698499" y="2286001"/>
          <a:ext cx="3113771" cy="344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138578" y="1898078"/>
            <a:ext cx="314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Bračni</a:t>
            </a:r>
            <a:r>
              <a:rPr lang="en-US" b="1" dirty="0"/>
              <a:t> status </a:t>
            </a: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3332940587"/>
              </p:ext>
            </p:extLst>
          </p:nvPr>
        </p:nvGraphicFramePr>
        <p:xfrm>
          <a:off x="8138578" y="2286001"/>
          <a:ext cx="3627972" cy="3445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Picture 2" descr="sig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70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Karakteristike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 </a:t>
            </a:r>
            <a:r>
              <a:rPr lang="en-US" dirty="0" err="1"/>
              <a:t>neformalnih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</a:t>
            </a:r>
            <a:r>
              <a:rPr lang="en-US" dirty="0" err="1"/>
              <a:t>ica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Radni</a:t>
            </a:r>
            <a:r>
              <a:rPr lang="en-US" dirty="0"/>
              <a:t> status </a:t>
            </a:r>
            <a:r>
              <a:rPr lang="en-US" dirty="0" err="1"/>
              <a:t>neformalnih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</a:t>
            </a:r>
            <a:r>
              <a:rPr lang="en-US" dirty="0" err="1"/>
              <a:t>ica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054512935"/>
              </p:ext>
            </p:extLst>
          </p:nvPr>
        </p:nvGraphicFramePr>
        <p:xfrm>
          <a:off x="6217920" y="2526136"/>
          <a:ext cx="4393565" cy="3145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496685809"/>
              </p:ext>
            </p:extLst>
          </p:nvPr>
        </p:nvGraphicFramePr>
        <p:xfrm>
          <a:off x="1119184" y="2526136"/>
          <a:ext cx="4391660" cy="3145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757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47644" y="655608"/>
            <a:ext cx="9508035" cy="1081752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Karakteristike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kojima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brinu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i="1" dirty="0" err="1"/>
              <a:t>Starost</a:t>
            </a:r>
            <a:r>
              <a:rPr lang="en-US" b="1" i="1" dirty="0"/>
              <a:t> </a:t>
            </a:r>
            <a:r>
              <a:rPr lang="en-US" b="1" i="1" dirty="0" err="1"/>
              <a:t>negovane</a:t>
            </a:r>
            <a:r>
              <a:rPr lang="en-US" b="1" i="1" dirty="0"/>
              <a:t> </a:t>
            </a:r>
            <a:r>
              <a:rPr lang="en-US" b="1" i="1" dirty="0" err="1"/>
              <a:t>osobe</a:t>
            </a:r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i="1" dirty="0"/>
              <a:t>Pol </a:t>
            </a:r>
            <a:r>
              <a:rPr lang="en-US" b="1" i="1" dirty="0" err="1"/>
              <a:t>negovane</a:t>
            </a:r>
            <a:r>
              <a:rPr lang="en-US" b="1" i="1" dirty="0"/>
              <a:t> </a:t>
            </a:r>
            <a:r>
              <a:rPr lang="en-US" b="1" i="1" dirty="0" err="1"/>
              <a:t>osobe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863179646"/>
              </p:ext>
            </p:extLst>
          </p:nvPr>
        </p:nvGraphicFramePr>
        <p:xfrm>
          <a:off x="1097280" y="2406650"/>
          <a:ext cx="4300220" cy="309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136416261"/>
              </p:ext>
            </p:extLst>
          </p:nvPr>
        </p:nvGraphicFramePr>
        <p:xfrm>
          <a:off x="6040955" y="2406650"/>
          <a:ext cx="4537710" cy="3099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24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Distribucija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trajanja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(u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godinama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97817"/>
              </p:ext>
            </p:extLst>
          </p:nvPr>
        </p:nvGraphicFramePr>
        <p:xfrm>
          <a:off x="1839913" y="1871664"/>
          <a:ext cx="7547726" cy="3784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4128" y="491706"/>
            <a:ext cx="9611552" cy="1349794"/>
          </a:xfrm>
        </p:spPr>
        <p:txBody>
          <a:bodyPr>
            <a:noAutofit/>
          </a:bodyPr>
          <a:lstStyle/>
          <a:p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Distribucija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prema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zastupljenosti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zajedničkog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domaćinstva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negovanom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osobom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077984"/>
              </p:ext>
            </p:extLst>
          </p:nvPr>
        </p:nvGraphicFramePr>
        <p:xfrm>
          <a:off x="1097280" y="1973264"/>
          <a:ext cx="7728200" cy="379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3666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Učestalost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Mesečno</a:t>
            </a:r>
            <a:r>
              <a:rPr lang="en-US" dirty="0"/>
              <a:t>, </a:t>
            </a:r>
            <a:r>
              <a:rPr lang="en-US" dirty="0" err="1"/>
              <a:t>nedeljno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Dnevno</a:t>
            </a:r>
            <a:r>
              <a:rPr lang="en-US" dirty="0"/>
              <a:t>, u </a:t>
            </a:r>
            <a:r>
              <a:rPr lang="en-US" dirty="0" err="1"/>
              <a:t>satima</a:t>
            </a:r>
            <a:endParaRPr lang="en-US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8303764"/>
              </p:ext>
            </p:extLst>
          </p:nvPr>
        </p:nvGraphicFramePr>
        <p:xfrm>
          <a:off x="1096963" y="2305050"/>
          <a:ext cx="4700587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1602041"/>
              </p:ext>
            </p:extLst>
          </p:nvPr>
        </p:nvGraphicFramePr>
        <p:xfrm>
          <a:off x="6217921" y="2305050"/>
          <a:ext cx="5059680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6465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21766" y="629728"/>
            <a:ext cx="9533914" cy="1107632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Odnos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negovanom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osobom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21415436"/>
              </p:ext>
            </p:extLst>
          </p:nvPr>
        </p:nvGraphicFramePr>
        <p:xfrm>
          <a:off x="1181099" y="2368550"/>
          <a:ext cx="4692651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93452258"/>
              </p:ext>
            </p:extLst>
          </p:nvPr>
        </p:nvGraphicFramePr>
        <p:xfrm>
          <a:off x="6218238" y="2368550"/>
          <a:ext cx="4937125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411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Pomoć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oko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brige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277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Finansijske</a:t>
            </a:r>
            <a:r>
              <a:rPr lang="en-US" dirty="0"/>
              <a:t> </a:t>
            </a:r>
            <a:r>
              <a:rPr lang="en-US" dirty="0" err="1"/>
              <a:t>implikacije</a:t>
            </a:r>
            <a:r>
              <a:rPr lang="en-US" dirty="0"/>
              <a:t> </a:t>
            </a:r>
            <a:r>
              <a:rPr lang="en-US" dirty="0" err="1"/>
              <a:t>neformalne</a:t>
            </a:r>
            <a:r>
              <a:rPr lang="en-US" dirty="0"/>
              <a:t> </a:t>
            </a:r>
            <a:r>
              <a:rPr lang="en-US" dirty="0" err="1"/>
              <a:t>nege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sredstva</a:t>
            </a:r>
            <a:r>
              <a:rPr lang="en-US" dirty="0"/>
              <a:t> za </a:t>
            </a:r>
            <a:r>
              <a:rPr lang="en-US" dirty="0" err="1"/>
              <a:t>podmirivanje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negovane</a:t>
            </a:r>
            <a:r>
              <a:rPr lang="en-US" dirty="0"/>
              <a:t> </a:t>
            </a:r>
            <a:r>
              <a:rPr lang="en-US" dirty="0" err="1"/>
              <a:t>osobe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Finansijska</a:t>
            </a:r>
            <a:r>
              <a:rPr lang="en-US" dirty="0"/>
              <a:t> </a:t>
            </a:r>
            <a:r>
              <a:rPr lang="en-US" dirty="0" err="1"/>
              <a:t>pomoć</a:t>
            </a:r>
            <a:r>
              <a:rPr lang="en-US" dirty="0"/>
              <a:t> za </a:t>
            </a:r>
            <a:r>
              <a:rPr lang="en-US" dirty="0" err="1"/>
              <a:t>obezbeđivanje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negovane</a:t>
            </a:r>
            <a:r>
              <a:rPr lang="en-US" dirty="0"/>
              <a:t> </a:t>
            </a:r>
            <a:r>
              <a:rPr lang="en-US" dirty="0" err="1"/>
              <a:t>osobe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7611107"/>
              </p:ext>
            </p:extLst>
          </p:nvPr>
        </p:nvGraphicFramePr>
        <p:xfrm>
          <a:off x="1096963" y="2527300"/>
          <a:ext cx="4560887" cy="334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626828"/>
              </p:ext>
            </p:extLst>
          </p:nvPr>
        </p:nvGraphicFramePr>
        <p:xfrm>
          <a:off x="6035037" y="2527300"/>
          <a:ext cx="4867913" cy="3341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580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Definicija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„</a:t>
            </a:r>
            <a:r>
              <a:rPr lang="en-US" sz="2800" dirty="0" err="1"/>
              <a:t>Neformalni</a:t>
            </a:r>
            <a:r>
              <a:rPr lang="en-US" sz="2800" dirty="0"/>
              <a:t> </a:t>
            </a:r>
            <a:r>
              <a:rPr lang="en-US" sz="2800" dirty="0" err="1"/>
              <a:t>negovatelj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osoba</a:t>
            </a:r>
            <a:r>
              <a:rPr lang="en-US" sz="2800" dirty="0"/>
              <a:t> </a:t>
            </a:r>
            <a:r>
              <a:rPr lang="en-US" sz="2800" dirty="0" err="1"/>
              <a:t>koja</a:t>
            </a:r>
            <a:r>
              <a:rPr lang="en-US" sz="2800" dirty="0"/>
              <a:t> </a:t>
            </a:r>
            <a:r>
              <a:rPr lang="en-US" sz="2800" dirty="0" err="1"/>
              <a:t>pruža</a:t>
            </a:r>
            <a:r>
              <a:rPr lang="en-US" sz="2800" dirty="0"/>
              <a:t> </a:t>
            </a:r>
            <a:r>
              <a:rPr lang="en-US" sz="2800" dirty="0" err="1"/>
              <a:t>stalnu</a:t>
            </a:r>
            <a:r>
              <a:rPr lang="en-US" sz="2800" dirty="0"/>
              <a:t> </a:t>
            </a:r>
            <a:r>
              <a:rPr lang="en-US" sz="2800" dirty="0" err="1"/>
              <a:t>brigu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pomoć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bez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nadoknade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članove</a:t>
            </a:r>
            <a:r>
              <a:rPr lang="en-US" sz="2800" dirty="0"/>
              <a:t> </a:t>
            </a:r>
            <a:r>
              <a:rPr lang="en-US" sz="2800" dirty="0" err="1"/>
              <a:t>porodice</a:t>
            </a:r>
            <a:r>
              <a:rPr lang="en-US" sz="2800" dirty="0"/>
              <a:t>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prijatelje</a:t>
            </a:r>
            <a:r>
              <a:rPr lang="en-US" sz="2800" dirty="0"/>
              <a:t> </a:t>
            </a:r>
            <a:r>
              <a:rPr lang="en-US" sz="2800" dirty="0" err="1"/>
              <a:t>kojima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dirty="0" err="1"/>
              <a:t>potrebna</a:t>
            </a:r>
            <a:r>
              <a:rPr lang="en-US" sz="2800" dirty="0"/>
              <a:t> </a:t>
            </a:r>
            <a:r>
              <a:rPr lang="en-US" sz="2800" dirty="0" err="1"/>
              <a:t>podrška</a:t>
            </a:r>
            <a:r>
              <a:rPr lang="en-US" sz="2800" dirty="0"/>
              <a:t> </a:t>
            </a:r>
            <a:r>
              <a:rPr lang="en-US" sz="2800" dirty="0" err="1"/>
              <a:t>zbog</a:t>
            </a:r>
            <a:r>
              <a:rPr lang="en-US" sz="2800" dirty="0"/>
              <a:t> </a:t>
            </a:r>
            <a:r>
              <a:rPr lang="en-US" sz="2800" dirty="0" err="1"/>
              <a:t>fizičkih</a:t>
            </a:r>
            <a:r>
              <a:rPr lang="en-US" sz="2800" dirty="0"/>
              <a:t>, </a:t>
            </a:r>
            <a:r>
              <a:rPr lang="en-US" sz="2800" dirty="0" err="1"/>
              <a:t>kognitivnih</a:t>
            </a:r>
            <a:r>
              <a:rPr lang="en-US" sz="2800" dirty="0"/>
              <a:t> </a:t>
            </a:r>
            <a:r>
              <a:rPr lang="en-US" sz="2800" dirty="0" err="1"/>
              <a:t>ili</a:t>
            </a:r>
            <a:r>
              <a:rPr lang="en-US" sz="2800" dirty="0"/>
              <a:t> </a:t>
            </a:r>
            <a:r>
              <a:rPr lang="en-US" sz="2800" dirty="0" err="1"/>
              <a:t>mentalnih</a:t>
            </a:r>
            <a:r>
              <a:rPr lang="en-US" sz="2800" dirty="0"/>
              <a:t> </a:t>
            </a:r>
            <a:r>
              <a:rPr lang="en-US" sz="2800" dirty="0" err="1"/>
              <a:t>problema</a:t>
            </a:r>
            <a:r>
              <a:rPr lang="en-US" sz="2800" dirty="0"/>
              <a:t>“.</a:t>
            </a:r>
          </a:p>
          <a:p>
            <a:r>
              <a:rPr lang="sr-Latn-RS" sz="2800" dirty="0"/>
              <a:t>Neformalna nega obuhvata pomoć u </a:t>
            </a:r>
            <a:r>
              <a:rPr lang="sr-Latn-RS" sz="2800" dirty="0">
                <a:solidFill>
                  <a:schemeClr val="accent1">
                    <a:lumMod val="75000"/>
                  </a:schemeClr>
                </a:solidFill>
              </a:rPr>
              <a:t>četiri glavne oblasti</a:t>
            </a:r>
            <a:r>
              <a:rPr lang="sr-Latn-RS" sz="2800" dirty="0"/>
              <a:t>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Svakodnevne dnevne aktivnosti </a:t>
            </a:r>
            <a:r>
              <a:rPr lang="sr-Latn-RS" sz="2400" dirty="0"/>
              <a:t>(na primer: kupanje, pomoć pri odlasku u toalet i hranjenje);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Svakodnevne instrumentalne aktivnosti </a:t>
            </a:r>
            <a:r>
              <a:rPr lang="sr-Latn-RS" sz="2400" dirty="0"/>
              <a:t>(na primer: kućni poslovi, prevoz i upravljanje finansijama, nabavka);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Druženje i emocionalna podrška</a:t>
            </a:r>
            <a:r>
              <a:rPr lang="sr-Latn-RS" sz="2400" dirty="0"/>
              <a:t>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Zdravstvena nega</a:t>
            </a:r>
          </a:p>
        </p:txBody>
      </p:sp>
      <p:pic>
        <p:nvPicPr>
          <p:cNvPr id="4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619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Stepen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zahtevnosti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osobe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620705"/>
              </p:ext>
            </p:extLst>
          </p:nvPr>
        </p:nvGraphicFramePr>
        <p:xfrm>
          <a:off x="1096963" y="1846264"/>
          <a:ext cx="8516269" cy="377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1160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64898" y="603849"/>
            <a:ext cx="9490782" cy="1133511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Bazične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aktivnosti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svakodnevnog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zivota (ADL)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negovanih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u </a:t>
            </a:r>
            <a:r>
              <a:rPr lang="en-US" dirty="0" err="1"/>
              <a:t>obavljanju</a:t>
            </a:r>
            <a:r>
              <a:rPr lang="en-US" dirty="0"/>
              <a:t> </a:t>
            </a:r>
            <a:r>
              <a:rPr lang="en-US" dirty="0" err="1"/>
              <a:t>bazičnih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svakodnevnog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Skor</a:t>
            </a:r>
            <a:r>
              <a:rPr lang="en-US" dirty="0"/>
              <a:t> </a:t>
            </a:r>
            <a:r>
              <a:rPr lang="en-US" dirty="0" err="1"/>
              <a:t>bazičnih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svakodnevnog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(ADL) </a:t>
            </a:r>
            <a:r>
              <a:rPr lang="en-US" dirty="0" err="1"/>
              <a:t>negovanih</a:t>
            </a:r>
            <a:r>
              <a:rPr lang="en-US" dirty="0"/>
              <a:t> </a:t>
            </a:r>
            <a:r>
              <a:rPr lang="en-US" dirty="0" err="1"/>
              <a:t>osoba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3088180"/>
              </p:ext>
            </p:extLst>
          </p:nvPr>
        </p:nvGraphicFramePr>
        <p:xfrm>
          <a:off x="1096963" y="2800350"/>
          <a:ext cx="4833937" cy="3068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69689"/>
              </p:ext>
            </p:extLst>
          </p:nvPr>
        </p:nvGraphicFramePr>
        <p:xfrm>
          <a:off x="6113782" y="2800350"/>
          <a:ext cx="5041580" cy="3068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061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22574" y="568659"/>
            <a:ext cx="9533105" cy="1168701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Instrumentalnih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aktivnosti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svakodnevnog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zivota (IADL)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Stepen</a:t>
            </a:r>
            <a:r>
              <a:rPr lang="en-US" dirty="0"/>
              <a:t> </a:t>
            </a:r>
            <a:r>
              <a:rPr lang="en-US" dirty="0" err="1"/>
              <a:t>zavisnosti</a:t>
            </a:r>
            <a:r>
              <a:rPr lang="en-US" dirty="0"/>
              <a:t> </a:t>
            </a:r>
            <a:r>
              <a:rPr lang="en-US" dirty="0" err="1"/>
              <a:t>negovanih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u </a:t>
            </a:r>
            <a:r>
              <a:rPr lang="en-US" dirty="0" err="1"/>
              <a:t>obavljanju</a:t>
            </a:r>
            <a:r>
              <a:rPr lang="en-US" dirty="0"/>
              <a:t> </a:t>
            </a:r>
            <a:r>
              <a:rPr lang="en-US" dirty="0" err="1"/>
              <a:t>instrumentalnih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svakodnevnog</a:t>
            </a:r>
            <a:r>
              <a:rPr lang="en-US" dirty="0"/>
              <a:t> zivota (IADL)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Skor</a:t>
            </a:r>
            <a:r>
              <a:rPr lang="en-US" dirty="0"/>
              <a:t> </a:t>
            </a:r>
            <a:r>
              <a:rPr lang="en-US" dirty="0" err="1"/>
              <a:t>instrumentalnih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svakodnevnog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(IADL) </a:t>
            </a:r>
            <a:r>
              <a:rPr lang="en-US" dirty="0" err="1"/>
              <a:t>negovanih</a:t>
            </a:r>
            <a:r>
              <a:rPr lang="en-US" dirty="0"/>
              <a:t> </a:t>
            </a:r>
            <a:r>
              <a:rPr lang="en-US" dirty="0" err="1"/>
              <a:t>osoba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800217"/>
              </p:ext>
            </p:extLst>
          </p:nvPr>
        </p:nvGraphicFramePr>
        <p:xfrm>
          <a:off x="856932" y="2813580"/>
          <a:ext cx="5036184" cy="31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9874938"/>
              </p:ext>
            </p:extLst>
          </p:nvPr>
        </p:nvGraphicFramePr>
        <p:xfrm>
          <a:off x="6275384" y="2813580"/>
          <a:ext cx="4880296" cy="316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666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Podrška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pomoć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negovanju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Zastupljenost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/</a:t>
            </a:r>
            <a:r>
              <a:rPr lang="en-US" dirty="0" err="1"/>
              <a:t>pomoći</a:t>
            </a:r>
            <a:r>
              <a:rPr lang="en-US" dirty="0"/>
              <a:t> </a:t>
            </a:r>
            <a:r>
              <a:rPr lang="en-US" dirty="0" err="1"/>
              <a:t>pri</a:t>
            </a:r>
            <a:r>
              <a:rPr lang="en-US" dirty="0"/>
              <a:t> </a:t>
            </a:r>
            <a:r>
              <a:rPr lang="en-US" dirty="0" err="1"/>
              <a:t>negovanju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Zastupljenost</a:t>
            </a:r>
            <a:r>
              <a:rPr lang="en-US" dirty="0"/>
              <a:t> </a:t>
            </a:r>
            <a:r>
              <a:rPr lang="en-US" dirty="0" err="1"/>
              <a:t>podrške</a:t>
            </a:r>
            <a:r>
              <a:rPr lang="en-US" dirty="0"/>
              <a:t> od </a:t>
            </a:r>
            <a:r>
              <a:rPr lang="en-US" dirty="0" err="1"/>
              <a:t>strane</a:t>
            </a:r>
            <a:r>
              <a:rPr lang="en-US" dirty="0"/>
              <a:t> </a:t>
            </a:r>
            <a:r>
              <a:rPr lang="en-US" dirty="0" err="1"/>
              <a:t>bliske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, </a:t>
            </a:r>
            <a:r>
              <a:rPr lang="en-US" dirty="0" err="1"/>
              <a:t>humaniratnih</a:t>
            </a:r>
            <a:r>
              <a:rPr lang="en-US" dirty="0"/>
              <a:t> i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/>
              <a:t>institucija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927269070"/>
              </p:ext>
            </p:extLst>
          </p:nvPr>
        </p:nvGraphicFramePr>
        <p:xfrm>
          <a:off x="1155700" y="2495550"/>
          <a:ext cx="3708400" cy="314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433573561"/>
              </p:ext>
            </p:extLst>
          </p:nvPr>
        </p:nvGraphicFramePr>
        <p:xfrm>
          <a:off x="6275066" y="2511214"/>
          <a:ext cx="4033522" cy="3133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1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7265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1766" y="577970"/>
            <a:ext cx="9533914" cy="1159390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tokom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Covid19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pandemije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Distribucija</a:t>
            </a:r>
            <a:r>
              <a:rPr lang="en-US" dirty="0"/>
              <a:t> </a:t>
            </a:r>
            <a:r>
              <a:rPr lang="en-US" dirty="0" err="1"/>
              <a:t>potreba</a:t>
            </a:r>
            <a:r>
              <a:rPr lang="en-US" dirty="0"/>
              <a:t> </a:t>
            </a:r>
            <a:r>
              <a:rPr lang="en-US" dirty="0" err="1"/>
              <a:t>neformalnih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</a:t>
            </a:r>
            <a:r>
              <a:rPr lang="en-US" dirty="0" err="1"/>
              <a:t>ica</a:t>
            </a:r>
            <a:r>
              <a:rPr lang="en-US" dirty="0"/>
              <a:t> za </a:t>
            </a:r>
            <a:r>
              <a:rPr lang="en-US" dirty="0" err="1"/>
              <a:t>vreme</a:t>
            </a:r>
            <a:r>
              <a:rPr lang="en-US" dirty="0"/>
              <a:t> </a:t>
            </a:r>
            <a:r>
              <a:rPr lang="en-US" dirty="0" err="1"/>
              <a:t>pandemije</a:t>
            </a:r>
            <a:r>
              <a:rPr lang="en-US" dirty="0"/>
              <a:t> </a:t>
            </a:r>
            <a:r>
              <a:rPr lang="en-US" dirty="0" err="1"/>
              <a:t>virusa</a:t>
            </a:r>
            <a:r>
              <a:rPr lang="en-US" dirty="0"/>
              <a:t> COVID-19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Zabrinutost</a:t>
            </a:r>
            <a:r>
              <a:rPr lang="en-US" dirty="0"/>
              <a:t> </a:t>
            </a:r>
            <a:r>
              <a:rPr lang="en-US" dirty="0" err="1"/>
              <a:t>neformalnih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</a:t>
            </a:r>
            <a:r>
              <a:rPr lang="en-US" dirty="0" err="1"/>
              <a:t>ica</a:t>
            </a:r>
            <a:r>
              <a:rPr lang="en-US" dirty="0"/>
              <a:t> za </a:t>
            </a:r>
            <a:r>
              <a:rPr lang="en-US" dirty="0" err="1"/>
              <a:t>svoje</a:t>
            </a:r>
            <a:r>
              <a:rPr lang="en-US" dirty="0"/>
              <a:t> i </a:t>
            </a:r>
            <a:r>
              <a:rPr lang="en-US" dirty="0" err="1"/>
              <a:t>zdravlje</a:t>
            </a:r>
            <a:r>
              <a:rPr lang="en-US" dirty="0"/>
              <a:t> </a:t>
            </a:r>
            <a:r>
              <a:rPr lang="en-US" dirty="0" err="1"/>
              <a:t>negovanih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pandemije</a:t>
            </a:r>
            <a:r>
              <a:rPr lang="en-US" dirty="0"/>
              <a:t> COVID-19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635382591"/>
              </p:ext>
            </p:extLst>
          </p:nvPr>
        </p:nvGraphicFramePr>
        <p:xfrm>
          <a:off x="313327" y="2768600"/>
          <a:ext cx="5721712" cy="3408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50591418"/>
              </p:ext>
            </p:extLst>
          </p:nvPr>
        </p:nvGraphicFramePr>
        <p:xfrm>
          <a:off x="6217920" y="2768600"/>
          <a:ext cx="5669280" cy="34083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5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Opterećenje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Opterećenje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</a:t>
            </a:r>
            <a:r>
              <a:rPr lang="en-US" dirty="0" err="1"/>
              <a:t>ica</a:t>
            </a:r>
            <a:r>
              <a:rPr lang="en-US" dirty="0"/>
              <a:t> (</a:t>
            </a:r>
            <a:r>
              <a:rPr lang="en-US" dirty="0" err="1"/>
              <a:t>Zarit</a:t>
            </a:r>
            <a:r>
              <a:rPr lang="en-US" dirty="0"/>
              <a:t> </a:t>
            </a:r>
            <a:r>
              <a:rPr lang="en-US" dirty="0" err="1"/>
              <a:t>intervju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90349850"/>
              </p:ext>
            </p:extLst>
          </p:nvPr>
        </p:nvGraphicFramePr>
        <p:xfrm>
          <a:off x="1097280" y="2273300"/>
          <a:ext cx="7708900" cy="3595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952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Depresija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zamor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Bekova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</a:t>
            </a:r>
            <a:r>
              <a:rPr lang="en-US" dirty="0" err="1"/>
              <a:t>depresije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/>
              <a:t>Krupova</a:t>
            </a:r>
            <a:r>
              <a:rPr lang="en-US" dirty="0"/>
              <a:t> </a:t>
            </a:r>
            <a:r>
              <a:rPr lang="en-US" dirty="0" err="1"/>
              <a:t>skala</a:t>
            </a:r>
            <a:r>
              <a:rPr lang="en-US" dirty="0"/>
              <a:t> Zamora</a:t>
            </a:r>
          </a:p>
          <a:p>
            <a:endParaRPr lang="en-US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843952404"/>
              </p:ext>
            </p:extLst>
          </p:nvPr>
        </p:nvGraphicFramePr>
        <p:xfrm>
          <a:off x="1097278" y="2413000"/>
          <a:ext cx="4249422" cy="3456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664355736"/>
              </p:ext>
            </p:extLst>
          </p:nvPr>
        </p:nvGraphicFramePr>
        <p:xfrm>
          <a:off x="5639867" y="2413000"/>
          <a:ext cx="6025084" cy="3456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Picture 2" descr="sig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6891" y="2492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574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502" y="465826"/>
            <a:ext cx="9480498" cy="765374"/>
          </a:xfrm>
        </p:spPr>
        <p:txBody>
          <a:bodyPr>
            <a:normAutofit fontScale="90000"/>
          </a:bodyPr>
          <a:lstStyle/>
          <a:p>
            <a:r>
              <a:rPr lang="en-US" sz="3600" b="1" dirty="0" err="1"/>
              <a:t>Multipla</a:t>
            </a:r>
            <a:r>
              <a:rPr lang="en-US" sz="3600" b="1" dirty="0"/>
              <a:t> </a:t>
            </a:r>
            <a:r>
              <a:rPr lang="en-US" sz="3600" b="1" dirty="0" err="1"/>
              <a:t>regresiona</a:t>
            </a:r>
            <a:r>
              <a:rPr lang="en-US" sz="3600" b="1" dirty="0"/>
              <a:t> </a:t>
            </a:r>
            <a:r>
              <a:rPr lang="en-US" sz="3600" b="1" dirty="0" err="1"/>
              <a:t>analiza</a:t>
            </a:r>
            <a:r>
              <a:rPr lang="en-US" sz="3600" b="1" dirty="0"/>
              <a:t> </a:t>
            </a:r>
            <a:r>
              <a:rPr lang="en-US" sz="3600" b="1" dirty="0" err="1"/>
              <a:t>opterećenja</a:t>
            </a:r>
            <a:r>
              <a:rPr lang="en-US" sz="3600" b="1" dirty="0"/>
              <a:t> </a:t>
            </a:r>
            <a:r>
              <a:rPr lang="en-US" sz="3600" b="1" dirty="0" err="1"/>
              <a:t>neformalnih</a:t>
            </a:r>
            <a:r>
              <a:rPr lang="en-US" sz="3600" b="1" dirty="0"/>
              <a:t> </a:t>
            </a:r>
            <a:r>
              <a:rPr lang="en-US" sz="3600" b="1" dirty="0" err="1"/>
              <a:t>negovatelja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938563" y="1363863"/>
          <a:ext cx="100584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3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01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solidFill>
                            <a:schemeClr val="bg1"/>
                          </a:solidFill>
                          <a:latin typeface="+mn-lt"/>
                          <a:ea typeface="SimSun"/>
                        </a:rPr>
                        <a:t>Varijable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>
                          <a:solidFill>
                            <a:schemeClr val="bg1"/>
                          </a:solidFill>
                          <a:latin typeface="+mn-lt"/>
                          <a:ea typeface="SimSun"/>
                        </a:rPr>
                        <a:t>β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>
                          <a:latin typeface="+mn-lt"/>
                          <a:ea typeface="SimSun"/>
                        </a:rPr>
                        <a:t>SE</a:t>
                      </a:r>
                      <a:r>
                        <a:rPr lang="en-US" sz="1800" b="1" kern="150" baseline="-25000">
                          <a:latin typeface="+mn-lt"/>
                          <a:ea typeface="SimSun"/>
                        </a:rPr>
                        <a:t>B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>
                          <a:latin typeface="+mn-lt"/>
                          <a:ea typeface="SimSun"/>
                        </a:rPr>
                        <a:t>p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Samoprocenjeno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zdravlje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negovatelja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0.269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0.580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&lt;0.001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Stepen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zahtevnosti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negovane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osobe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0.217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0.248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&lt;0.001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Nedovoljna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finansijska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sredstva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0.157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1.069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&lt;0.001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Zavisnosti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u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obavljanju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bazičnih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aktivnosti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svakodnevnog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života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(ADL)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negovane</a:t>
                      </a:r>
                      <a:r>
                        <a:rPr lang="en-US" sz="1800" b="1" kern="150" dirty="0"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latin typeface="+mn-lt"/>
                          <a:ea typeface="SimSun"/>
                        </a:rPr>
                        <a:t>osobe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0.083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0.243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0.020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Dužina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dnevne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nege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,</a:t>
                      </a:r>
                      <a:r>
                        <a:rPr lang="sr-Latn-R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sati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0.070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0.060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0.036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COVID-19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+mn-lt"/>
                        <a:ea typeface="Calibr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rgbClr val="000000"/>
                        </a:solidFill>
                        <a:latin typeface="+mn-lt"/>
                        <a:ea typeface="Calibri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solidFill>
                          <a:srgbClr val="000000"/>
                        </a:solidFill>
                        <a:latin typeface="+mn-lt"/>
                        <a:ea typeface="Calibri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Psiho-socijalna pomoć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0.135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1.596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&lt;0.001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Potrebna pomoć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0.118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1.271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&lt;0.001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Potreban predah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0.105</a:t>
                      </a:r>
                      <a:endParaRPr lang="en-US" sz="1800" b="1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1.206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0.001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Strah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za</a:t>
                      </a:r>
                      <a:r>
                        <a:rPr lang="en-US" sz="1800" b="1" kern="150" dirty="0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 </a:t>
                      </a:r>
                      <a:r>
                        <a:rPr lang="en-US" sz="1800" b="1" kern="150" dirty="0" err="1">
                          <a:solidFill>
                            <a:srgbClr val="000000"/>
                          </a:solidFill>
                          <a:latin typeface="+mn-lt"/>
                          <a:ea typeface="SimSun"/>
                        </a:rPr>
                        <a:t>zdravlje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0.096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1.067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0.001</a:t>
                      </a:r>
                      <a:endParaRPr lang="en-US" sz="1800" b="1" dirty="0">
                        <a:latin typeface="+mn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36000" y="5958100"/>
            <a:ext cx="9964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ADL= Activities of Daily Living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7644" y="534838"/>
            <a:ext cx="10045155" cy="669722"/>
          </a:xfrm>
        </p:spPr>
        <p:txBody>
          <a:bodyPr>
            <a:noAutofit/>
          </a:bodyPr>
          <a:lstStyle/>
          <a:p>
            <a:r>
              <a:rPr lang="en-US" sz="2800" b="1" dirty="0" err="1"/>
              <a:t>Analiza</a:t>
            </a:r>
            <a:r>
              <a:rPr lang="en-US" sz="2800" b="1" dirty="0"/>
              <a:t> </a:t>
            </a:r>
            <a:r>
              <a:rPr lang="en-US" sz="2800" b="1" dirty="0" err="1"/>
              <a:t>povezanosti</a:t>
            </a:r>
            <a:r>
              <a:rPr lang="en-US" sz="2800" b="1" dirty="0"/>
              <a:t> </a:t>
            </a:r>
            <a:r>
              <a:rPr lang="en-US" sz="2800" b="1" dirty="0" err="1"/>
              <a:t>opterećenja</a:t>
            </a:r>
            <a:r>
              <a:rPr lang="en-US" sz="2800" b="1" dirty="0"/>
              <a:t> </a:t>
            </a:r>
            <a:r>
              <a:rPr lang="en-US" sz="2800" b="1" dirty="0" err="1"/>
              <a:t>negovatelja</a:t>
            </a:r>
            <a:r>
              <a:rPr lang="en-US" sz="2800" b="1" dirty="0"/>
              <a:t> </a:t>
            </a:r>
            <a:r>
              <a:rPr lang="en-US" sz="2800" b="1" dirty="0" err="1"/>
              <a:t>sa</a:t>
            </a:r>
            <a:r>
              <a:rPr lang="en-US" sz="2800" b="1" dirty="0"/>
              <a:t> </a:t>
            </a:r>
            <a:r>
              <a:rPr lang="en-US" sz="2800" b="1" dirty="0" err="1"/>
              <a:t>skalama</a:t>
            </a:r>
            <a:r>
              <a:rPr lang="en-US" sz="2800" b="1" dirty="0"/>
              <a:t> </a:t>
            </a:r>
            <a:r>
              <a:rPr lang="en-US" sz="2800" b="1" dirty="0" err="1"/>
              <a:t>depresije</a:t>
            </a:r>
            <a:r>
              <a:rPr lang="en-US" sz="2800" b="1" dirty="0"/>
              <a:t>, </a:t>
            </a:r>
            <a:r>
              <a:rPr lang="en-US" sz="2800" b="1" dirty="0" err="1"/>
              <a:t>zamora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kvaliteta</a:t>
            </a:r>
            <a:r>
              <a:rPr lang="en-US" sz="2800" b="1" dirty="0"/>
              <a:t> </a:t>
            </a:r>
            <a:r>
              <a:rPr lang="en-US" sz="2800" b="1" dirty="0" err="1"/>
              <a:t>života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67200" y="1299063"/>
          <a:ext cx="11347199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5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07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031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+mn-lt"/>
                        <a:ea typeface="Calibri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Opterećenje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negovatelja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endParaRPr lang="sr-Latn-RS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</a:endParaRPr>
                    </a:p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(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Zarit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intervju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)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Opterećenje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negovatelja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 </a:t>
                      </a:r>
                      <a:endParaRPr lang="sr-Latn-RS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</a:endParaRPr>
                    </a:p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Lični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domen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Opterećenje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negovatelja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 </a:t>
                      </a:r>
                      <a:endParaRPr lang="sr-Latn-RS" sz="2000" b="1" dirty="0">
                        <a:solidFill>
                          <a:schemeClr val="bg1"/>
                        </a:solidFill>
                        <a:latin typeface="+mn-lt"/>
                        <a:ea typeface="Calibri"/>
                      </a:endParaRPr>
                    </a:p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Domen</a:t>
                      </a: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bg1"/>
                          </a:solidFill>
                          <a:latin typeface="+mn-lt"/>
                          <a:ea typeface="Calibri"/>
                        </a:rPr>
                        <a:t>uloge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9144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Bekova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skala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depresije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r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0.613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0.594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0.539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p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9144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Krupova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skala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zamora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r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0.436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0.417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0.373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p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9144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SF12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Skor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endParaRPr lang="sr-Latn-RS" sz="2000" b="1" dirty="0">
                        <a:solidFill>
                          <a:srgbClr val="000000"/>
                        </a:solidFill>
                        <a:latin typeface="+mn-lt"/>
                        <a:ea typeface="Calibri"/>
                      </a:endParaRPr>
                    </a:p>
                    <a:p>
                      <a:pPr marL="9144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fizičkog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zdravlja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r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-0.490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-0.475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-0.400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p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91440" marR="381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SF12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Skor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mentalnog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zdravlja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r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-0.380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-0.350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-0.360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</a:rPr>
                        <a:t>p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381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+mn-lt"/>
                          <a:ea typeface="Calibri"/>
                        </a:rPr>
                        <a:t>&lt;0.001</a:t>
                      </a:r>
                      <a:endParaRPr lang="en-US" sz="2000" b="1" dirty="0">
                        <a:latin typeface="+mn-lt"/>
                        <a:ea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367200" y="5942711"/>
            <a:ext cx="11332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3400" algn="l"/>
              </a:tabLst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 -  Pearson-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ov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koeficijent</a:t>
            </a: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korelacije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814866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err="1">
                <a:solidFill>
                  <a:schemeClr val="accent1">
                    <a:lumMod val="75000"/>
                  </a:schemeClr>
                </a:solidFill>
              </a:rPr>
              <a:t>Preporuke</a:t>
            </a:r>
            <a:endParaRPr lang="en-US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flipV="1">
            <a:off x="1097280" y="5869093"/>
            <a:ext cx="10058400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4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169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8468" y="422694"/>
            <a:ext cx="9827212" cy="1314666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Profil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neformalnog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egovatelja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negovateljice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Latn-RS" sz="2400" dirty="0"/>
              <a:t>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Jedna trećina osoba starijih od 50 godina </a:t>
            </a:r>
            <a:r>
              <a:rPr lang="sr-Latn-RS" sz="2400" dirty="0"/>
              <a:t>pruža neki tip neformalne nege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/>
              <a:t>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Žene su dominantnije u populaciji neformalnih negovatelja/ca</a:t>
            </a:r>
            <a:r>
              <a:rPr lang="sr-Latn-RS" sz="24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/>
              <a:t>Nešto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više od polovine svih neformalnih negovatelja/ca pruža usluge deset ili manje časova nedeljno</a:t>
            </a:r>
            <a:r>
              <a:rPr lang="sr-Latn-RS" sz="2400" dirty="0"/>
              <a:t>, a nešto manje od petine pruža ih više od dvadeset časova nedeljno.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sz="2400" dirty="0"/>
              <a:t> </a:t>
            </a:r>
            <a:r>
              <a:rPr lang="sr-Latn-RS" sz="2400" dirty="0">
                <a:solidFill>
                  <a:schemeClr val="accent1">
                    <a:lumMod val="75000"/>
                  </a:schemeClr>
                </a:solidFill>
              </a:rPr>
              <a:t>Povećan rizik od nezaposlenosti </a:t>
            </a:r>
            <a:r>
              <a:rPr lang="sr-Latn-RS" sz="2400" dirty="0"/>
              <a:t>u poređenjuje sa osobama iste životne dobi koje ne pružaju negu</a:t>
            </a:r>
          </a:p>
        </p:txBody>
      </p:sp>
      <p:pic>
        <p:nvPicPr>
          <p:cNvPr id="9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568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C4248-854A-FD4F-A746-3D38AA9F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Preporuke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B8EA8-336B-254B-97D6-8B606D5B2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Formalno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prepoznavanje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kao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partnera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/>
              <a:t>u </a:t>
            </a:r>
            <a:r>
              <a:rPr lang="en-US" dirty="0" err="1"/>
              <a:t>sistemu</a:t>
            </a:r>
            <a:r>
              <a:rPr lang="en-US" dirty="0"/>
              <a:t> </a:t>
            </a:r>
            <a:r>
              <a:rPr lang="en-US" dirty="0" err="1"/>
              <a:t>usluga</a:t>
            </a:r>
            <a:r>
              <a:rPr lang="en-US" dirty="0"/>
              <a:t> </a:t>
            </a:r>
            <a:r>
              <a:rPr lang="en-US" dirty="0" err="1"/>
              <a:t>dugotrajne</a:t>
            </a:r>
            <a:r>
              <a:rPr lang="en-US" dirty="0"/>
              <a:t> </a:t>
            </a:r>
            <a:r>
              <a:rPr lang="en-US" dirty="0" err="1"/>
              <a:t>nege</a:t>
            </a:r>
            <a:r>
              <a:rPr lang="en-US" dirty="0"/>
              <a:t> bez </a:t>
            </a:r>
            <a:r>
              <a:rPr lang="en-US" dirty="0" err="1"/>
              <a:t>kojih</a:t>
            </a:r>
            <a:r>
              <a:rPr lang="en-US" dirty="0"/>
              <a:t> </a:t>
            </a:r>
            <a:r>
              <a:rPr lang="en-US" dirty="0" err="1"/>
              <a:t>ovaj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ne bi </a:t>
            </a:r>
            <a:r>
              <a:rPr lang="en-US" dirty="0" err="1"/>
              <a:t>mogao</a:t>
            </a:r>
            <a:r>
              <a:rPr lang="en-US" dirty="0"/>
              <a:t> da </a:t>
            </a:r>
            <a:r>
              <a:rPr lang="en-US" dirty="0" err="1"/>
              <a:t>funkcioniše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Razvijanje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većeg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broja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proširivanje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spektra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formalnih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usluga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dugotrajne</a:t>
            </a:r>
            <a:r>
              <a:rPr lang="en-US" dirty="0"/>
              <a:t> </a:t>
            </a:r>
            <a:r>
              <a:rPr lang="en-US" dirty="0" err="1"/>
              <a:t>nege</a:t>
            </a:r>
            <a:r>
              <a:rPr lang="en-US" dirty="0"/>
              <a:t>,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povećanje</a:t>
            </a:r>
            <a:r>
              <a:rPr lang="en-US" dirty="0"/>
              <a:t> </a:t>
            </a:r>
            <a:r>
              <a:rPr lang="en-US" dirty="0" err="1"/>
              <a:t>njihove</a:t>
            </a:r>
            <a:r>
              <a:rPr lang="en-US" dirty="0"/>
              <a:t> </a:t>
            </a:r>
            <a:r>
              <a:rPr lang="en-US" dirty="0" err="1"/>
              <a:t>dostupnosti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Konkretno</a:t>
            </a:r>
            <a:r>
              <a:rPr lang="en-US" dirty="0"/>
              <a:t>, </a:t>
            </a:r>
            <a:r>
              <a:rPr lang="en-US" dirty="0" err="1"/>
              <a:t>kada</a:t>
            </a:r>
            <a:r>
              <a:rPr lang="en-US" dirty="0"/>
              <a:t> </a:t>
            </a:r>
            <a:r>
              <a:rPr lang="en-US" dirty="0" err="1"/>
              <a:t>govorimo</a:t>
            </a:r>
            <a:r>
              <a:rPr lang="en-US" dirty="0"/>
              <a:t> o </a:t>
            </a:r>
            <a:r>
              <a:rPr lang="en-US" dirty="0" err="1"/>
              <a:t>ulsugama</a:t>
            </a:r>
            <a:r>
              <a:rPr lang="en-US" dirty="0"/>
              <a:t> </a:t>
            </a:r>
            <a:r>
              <a:rPr lang="en-US" dirty="0" err="1"/>
              <a:t>namenjenim</a:t>
            </a:r>
            <a:r>
              <a:rPr lang="en-US" dirty="0"/>
              <a:t> </a:t>
            </a:r>
            <a:r>
              <a:rPr lang="en-US" dirty="0" err="1"/>
              <a:t>samim</a:t>
            </a:r>
            <a:r>
              <a:rPr lang="en-US" dirty="0"/>
              <a:t> </a:t>
            </a:r>
            <a:r>
              <a:rPr lang="en-US" dirty="0" err="1"/>
              <a:t>neformalnim</a:t>
            </a:r>
            <a:r>
              <a:rPr lang="en-US" dirty="0"/>
              <a:t> </a:t>
            </a:r>
            <a:r>
              <a:rPr lang="en-US" dirty="0" err="1"/>
              <a:t>negovateljima</a:t>
            </a:r>
            <a:r>
              <a:rPr lang="en-US" dirty="0"/>
              <a:t>/</a:t>
            </a:r>
            <a:r>
              <a:rPr lang="en-US" dirty="0" err="1"/>
              <a:t>cama</a:t>
            </a:r>
            <a:r>
              <a:rPr lang="en-US" dirty="0"/>
              <a:t>, </a:t>
            </a:r>
            <a:r>
              <a:rPr lang="en-US" dirty="0" err="1"/>
              <a:t>ovakav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ima</a:t>
            </a:r>
            <a:r>
              <a:rPr lang="en-US" dirty="0"/>
              <a:t> u </a:t>
            </a:r>
            <a:r>
              <a:rPr lang="en-US" dirty="0" err="1"/>
              <a:t>vidu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edukativne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psihosocijalne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socijalne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zdravstvene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ekonomske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druge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potrebe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ica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dirty="0" err="1"/>
              <a:t>Razvijanje</a:t>
            </a:r>
            <a:r>
              <a:rPr lang="en-US" dirty="0"/>
              <a:t> </a:t>
            </a:r>
            <a:r>
              <a:rPr lang="en-US" dirty="0" err="1"/>
              <a:t>kapaciteta</a:t>
            </a:r>
            <a:r>
              <a:rPr lang="en-US" dirty="0"/>
              <a:t> </a:t>
            </a:r>
            <a:r>
              <a:rPr lang="en-US" dirty="0" err="1"/>
              <a:t>podrazumeva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kontinuiranu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saradnju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lokalnom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zajednicom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organizacijama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civilnog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društva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jer</a:t>
            </a:r>
            <a:r>
              <a:rPr lang="en-US" dirty="0"/>
              <a:t> se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nivou</a:t>
            </a:r>
            <a:r>
              <a:rPr lang="en-US" dirty="0"/>
              <a:t> </a:t>
            </a:r>
            <a:r>
              <a:rPr lang="en-US" dirty="0" err="1"/>
              <a:t>zajednice</a:t>
            </a:r>
            <a:r>
              <a:rPr lang="en-US" dirty="0"/>
              <a:t> </a:t>
            </a:r>
            <a:r>
              <a:rPr lang="en-US" dirty="0" err="1"/>
              <a:t>može</a:t>
            </a:r>
            <a:r>
              <a:rPr lang="en-US" dirty="0"/>
              <a:t> </a:t>
            </a:r>
            <a:r>
              <a:rPr lang="en-US" dirty="0" err="1"/>
              <a:t>pružiti</a:t>
            </a:r>
            <a:r>
              <a:rPr lang="en-US" dirty="0"/>
              <a:t> </a:t>
            </a:r>
            <a:r>
              <a:rPr lang="en-US" dirty="0" err="1"/>
              <a:t>supstancijalna</a:t>
            </a:r>
            <a:r>
              <a:rPr lang="en-US" dirty="0"/>
              <a:t> </a:t>
            </a:r>
            <a:r>
              <a:rPr lang="en-US" dirty="0" err="1"/>
              <a:t>podrška</a:t>
            </a:r>
            <a:r>
              <a:rPr lang="en-US" dirty="0"/>
              <a:t> </a:t>
            </a:r>
            <a:r>
              <a:rPr lang="en-US" dirty="0" err="1"/>
              <a:t>neformalnim</a:t>
            </a:r>
            <a:r>
              <a:rPr lang="en-US" dirty="0"/>
              <a:t> </a:t>
            </a:r>
            <a:r>
              <a:rPr lang="en-US" dirty="0" err="1"/>
              <a:t>negovateljima</a:t>
            </a:r>
            <a:r>
              <a:rPr lang="en-US" dirty="0"/>
              <a:t>/</a:t>
            </a:r>
            <a:r>
              <a:rPr lang="en-US" dirty="0" err="1"/>
              <a:t>cama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Takođe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promovisati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volontiranje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međugeneracijsku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intrageneracijsku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solidarnost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esencijalne</a:t>
            </a:r>
            <a:r>
              <a:rPr lang="en-US" dirty="0"/>
              <a:t> </a:t>
            </a:r>
            <a:r>
              <a:rPr lang="en-US" dirty="0" err="1"/>
              <a:t>odgovore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demografske</a:t>
            </a:r>
            <a:r>
              <a:rPr lang="en-US" dirty="0"/>
              <a:t> </a:t>
            </a:r>
            <a:r>
              <a:rPr lang="en-US" dirty="0" err="1"/>
              <a:t>promene</a:t>
            </a:r>
            <a:r>
              <a:rPr lang="en-US" dirty="0"/>
              <a:t> i </a:t>
            </a:r>
            <a:r>
              <a:rPr lang="en-US" dirty="0" err="1"/>
              <a:t>evoluirajuće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starijeg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31993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4B150-EB45-2E43-A6C9-7C1008AF4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Preporuke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C28A8-4C42-0647-A601-598B50F824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86842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Informacije</a:t>
            </a:r>
            <a:r>
              <a:rPr lang="en-US" dirty="0"/>
              <a:t>, </a:t>
            </a:r>
            <a:r>
              <a:rPr lang="en-US" dirty="0" err="1"/>
              <a:t>jasne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dostupne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Intervencije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krize</a:t>
            </a:r>
            <a:r>
              <a:rPr lang="en-US" dirty="0"/>
              <a:t> COVID-19 </a:t>
            </a:r>
            <a:r>
              <a:rPr lang="en-US" dirty="0" err="1"/>
              <a:t>pokazuju</a:t>
            </a:r>
            <a:r>
              <a:rPr lang="en-US" dirty="0"/>
              <a:t> da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svim</a:t>
            </a:r>
            <a:r>
              <a:rPr lang="en-US" dirty="0"/>
              <a:t> </a:t>
            </a:r>
            <a:r>
              <a:rPr lang="en-US" dirty="0" err="1"/>
              <a:t>nivoima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obezbediti</a:t>
            </a:r>
            <a:r>
              <a:rPr lang="en-US" dirty="0"/>
              <a:t> da </a:t>
            </a:r>
            <a:r>
              <a:rPr lang="en-US" dirty="0" err="1"/>
              <a:t>formalni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neformalni</a:t>
            </a:r>
            <a:r>
              <a:rPr lang="en-US" dirty="0"/>
              <a:t> </a:t>
            </a:r>
            <a:r>
              <a:rPr lang="en-US" dirty="0" err="1"/>
              <a:t>negovatelji</a:t>
            </a:r>
            <a:r>
              <a:rPr lang="en-US" dirty="0"/>
              <a:t>/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odgovarajuću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zaštitnu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opremu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zaštitna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sredstva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osobe</a:t>
            </a:r>
            <a:r>
              <a:rPr lang="en-US" dirty="0"/>
              <a:t> o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brinu</a:t>
            </a:r>
            <a:r>
              <a:rPr lang="en-US" dirty="0"/>
              <a:t> da </a:t>
            </a:r>
            <a:r>
              <a:rPr lang="en-US" dirty="0" err="1"/>
              <a:t>zaštite</a:t>
            </a:r>
            <a:r>
              <a:rPr lang="en-US" dirty="0"/>
              <a:t> od </a:t>
            </a:r>
            <a:r>
              <a:rPr lang="en-US" dirty="0" err="1"/>
              <a:t>potencijalne</a:t>
            </a:r>
            <a:r>
              <a:rPr lang="en-US" dirty="0"/>
              <a:t> </a:t>
            </a:r>
            <a:r>
              <a:rPr lang="en-US" dirty="0" err="1"/>
              <a:t>infekcije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je</a:t>
            </a:r>
            <a:r>
              <a:rPr lang="en-US" dirty="0"/>
              <a:t> </a:t>
            </a:r>
            <a:r>
              <a:rPr lang="en-US" dirty="0" err="1"/>
              <a:t>omogućiti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psihološku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prvu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pomoć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psihosocijalnu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podršku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negovateljima</a:t>
            </a:r>
            <a:r>
              <a:rPr lang="en-US" dirty="0"/>
              <a:t>,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putem</a:t>
            </a:r>
            <a:r>
              <a:rPr lang="en-US" dirty="0"/>
              <a:t> </a:t>
            </a:r>
            <a:r>
              <a:rPr lang="en-US" dirty="0" err="1"/>
              <a:t>interneta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telefona</a:t>
            </a:r>
            <a:r>
              <a:rPr lang="en-US" dirty="0"/>
              <a:t> (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nekad</a:t>
            </a:r>
            <a:r>
              <a:rPr lang="en-US" dirty="0"/>
              <a:t> </a:t>
            </a:r>
            <a:r>
              <a:rPr lang="en-US" dirty="0" err="1"/>
              <a:t>nemaju</a:t>
            </a:r>
            <a:r>
              <a:rPr lang="en-US" dirty="0"/>
              <a:t> </a:t>
            </a:r>
            <a:r>
              <a:rPr lang="en-US" dirty="0" err="1"/>
              <a:t>potrebnu</a:t>
            </a:r>
            <a:r>
              <a:rPr lang="en-US" dirty="0"/>
              <a:t> </a:t>
            </a:r>
            <a:r>
              <a:rPr lang="en-US" dirty="0" err="1"/>
              <a:t>privatnost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Organizovati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podržati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sisteme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uzajamne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podrške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/ca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ovakvih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, </a:t>
            </a:r>
            <a:r>
              <a:rPr lang="en-US" dirty="0" err="1"/>
              <a:t>gde</a:t>
            </a:r>
            <a:r>
              <a:rPr lang="en-US" dirty="0"/>
              <a:t> </a:t>
            </a:r>
            <a:r>
              <a:rPr lang="en-US" dirty="0" err="1"/>
              <a:t>oni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da </a:t>
            </a:r>
            <a:r>
              <a:rPr lang="en-US" dirty="0" err="1"/>
              <a:t>podele</a:t>
            </a:r>
            <a:r>
              <a:rPr lang="en-US" dirty="0"/>
              <a:t> </a:t>
            </a:r>
            <a:r>
              <a:rPr lang="en-US" dirty="0" err="1"/>
              <a:t>iskustva</a:t>
            </a:r>
            <a:r>
              <a:rPr lang="en-US" dirty="0"/>
              <a:t>, </a:t>
            </a:r>
            <a:r>
              <a:rPr lang="en-US" dirty="0" err="1"/>
              <a:t>uče</a:t>
            </a:r>
            <a:r>
              <a:rPr lang="en-US" dirty="0"/>
              <a:t> </a:t>
            </a:r>
            <a:r>
              <a:rPr lang="en-US" dirty="0" err="1"/>
              <a:t>jedni</a:t>
            </a:r>
            <a:r>
              <a:rPr lang="en-US" dirty="0"/>
              <a:t> od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eventualno</a:t>
            </a:r>
            <a:r>
              <a:rPr lang="en-US" dirty="0"/>
              <a:t> </a:t>
            </a:r>
            <a:r>
              <a:rPr lang="en-US" dirty="0" err="1"/>
              <a:t>pružaju</a:t>
            </a:r>
            <a:r>
              <a:rPr lang="en-US" dirty="0"/>
              <a:t> </a:t>
            </a:r>
            <a:r>
              <a:rPr lang="en-US" dirty="0" err="1"/>
              <a:t>podršku</a:t>
            </a:r>
            <a:r>
              <a:rPr lang="en-US" dirty="0"/>
              <a:t> </a:t>
            </a:r>
            <a:r>
              <a:rPr lang="en-US" dirty="0" err="1"/>
              <a:t>jedni</a:t>
            </a:r>
            <a:r>
              <a:rPr lang="en-US" dirty="0"/>
              <a:t> </a:t>
            </a:r>
            <a:r>
              <a:rPr lang="en-US" dirty="0" err="1"/>
              <a:t>drugima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 </a:t>
            </a:r>
            <a:r>
              <a:rPr lang="en-US" dirty="0" err="1"/>
              <a:t>budućnosti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telemedicina</a:t>
            </a:r>
            <a:r>
              <a:rPr lang="en-US" dirty="0"/>
              <a:t> </a:t>
            </a:r>
            <a:r>
              <a:rPr lang="en-US" dirty="0" err="1"/>
              <a:t>onogućiti</a:t>
            </a:r>
            <a:r>
              <a:rPr lang="en-US" dirty="0"/>
              <a:t> da se </a:t>
            </a:r>
            <a:r>
              <a:rPr lang="en-US" dirty="0" err="1"/>
              <a:t>smanji</a:t>
            </a:r>
            <a:r>
              <a:rPr lang="en-US" dirty="0"/>
              <a:t> </a:t>
            </a:r>
            <a:r>
              <a:rPr lang="en-US" dirty="0" err="1"/>
              <a:t>opterećenost</a:t>
            </a:r>
            <a:r>
              <a:rPr lang="en-US" dirty="0"/>
              <a:t> </a:t>
            </a:r>
            <a:r>
              <a:rPr lang="en-US" dirty="0" err="1"/>
              <a:t>neformalnih</a:t>
            </a:r>
            <a:r>
              <a:rPr lang="en-US" dirty="0"/>
              <a:t> </a:t>
            </a:r>
            <a:r>
              <a:rPr lang="en-US" dirty="0" err="1"/>
              <a:t>negovatelja</a:t>
            </a:r>
            <a:r>
              <a:rPr lang="en-US" dirty="0"/>
              <a:t>/ca,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tokom</a:t>
            </a:r>
            <a:r>
              <a:rPr lang="en-US" dirty="0"/>
              <a:t> </a:t>
            </a:r>
            <a:r>
              <a:rPr lang="en-US" dirty="0" err="1"/>
              <a:t>epidemija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vanrednog</a:t>
            </a:r>
            <a:r>
              <a:rPr lang="en-US" dirty="0"/>
              <a:t> </a:t>
            </a:r>
            <a:r>
              <a:rPr lang="en-US" dirty="0" err="1"/>
              <a:t>stanja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Kontinuirana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obuka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za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neformalne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negovatelje</a:t>
            </a:r>
            <a:r>
              <a:rPr lang="en-US" dirty="0"/>
              <a:t>/ice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sadrži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elemente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upravljanja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kriznim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situacijama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jasnim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protokolima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koracima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lako</a:t>
            </a:r>
            <a:r>
              <a:rPr lang="en-US" dirty="0"/>
              <a:t> </a:t>
            </a:r>
            <a:r>
              <a:rPr lang="en-US" dirty="0" err="1"/>
              <a:t>usvojile</a:t>
            </a:r>
            <a:r>
              <a:rPr lang="en-US" dirty="0"/>
              <a:t> </a:t>
            </a:r>
            <a:r>
              <a:rPr lang="en-US" dirty="0" err="1"/>
              <a:t>pozitivne</a:t>
            </a:r>
            <a:r>
              <a:rPr lang="en-US" dirty="0"/>
              <a:t> </a:t>
            </a:r>
            <a:r>
              <a:rPr lang="en-US" dirty="0" err="1"/>
              <a:t>prakse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tehnike</a:t>
            </a:r>
            <a:r>
              <a:rPr lang="en-US" dirty="0"/>
              <a:t> </a:t>
            </a:r>
            <a:r>
              <a:rPr lang="en-US" dirty="0" err="1"/>
              <a:t>samozaštite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uključujući</a:t>
            </a:r>
            <a:r>
              <a:rPr lang="en-US" dirty="0"/>
              <a:t> </a:t>
            </a:r>
            <a:r>
              <a:rPr lang="en-US" dirty="0" err="1"/>
              <a:t>zastitu</a:t>
            </a:r>
            <a:r>
              <a:rPr lang="en-US" dirty="0"/>
              <a:t> od </a:t>
            </a:r>
            <a:r>
              <a:rPr lang="en-US" dirty="0" err="1"/>
              <a:t>infekcije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24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1984" y="767751"/>
            <a:ext cx="9723695" cy="969609"/>
          </a:xfrm>
        </p:spPr>
        <p:txBody>
          <a:bodyPr>
            <a:noAutofit/>
          </a:bodyPr>
          <a:lstStyle/>
          <a:p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Neformalni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negovatelji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sr-Latn-R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negovateljice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</a:rPr>
              <a:t>tokom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 COVID 19</a:t>
            </a:r>
            <a:endParaRPr lang="en-US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Latn-RS" dirty="0"/>
              <a:t> Na početku pandemije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mnoge države su propustile da prepoznaju značaj i ulogu neformalnih negovatelja/ca u situacijama nege i podrške</a:t>
            </a:r>
            <a:r>
              <a:rPr lang="sr-Latn-RS" dirty="0"/>
              <a:t> funkcionalno zavisnim starijim osobama, deci i odraslim osobama koje su hronično bolesne, deci i osobama sa invaliditetom ili osobama kod kojih je potvrđen COVID-19, a koji su upućeni na kućno lečenje.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/>
              <a:t> Tokom epidemije nastala je i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nova grupa neformalnih negovatelja/ca </a:t>
            </a:r>
            <a:r>
              <a:rPr lang="sr-Latn-RS" dirty="0"/>
              <a:t>koji su pružali pomoć starijim osobama koje nisu bile funkcionalno zavisne i hronično bolesne, ali kojima je bilo zabranjeno da izlaze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/>
              <a:t> Kućna nega tokom COVID-19 bila je jedan od stubova zdravstvenog sistema za podršku ljudima sa potvrđenom ili sumnjom na infekciju COVID-19 ali neformalno pružanje kućne nege i izazovi sa kojima se suočavaju neformalni negovatelji/ce, u kućnom kontekstu nisu bili prepoznati kao deo podrške zdravstvenog sistema da se izbori sa epidemijom.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/>
              <a:t>Organizacija Carers UK sumira podatke za Ujedinjeno kraljevstvo ukazujući da 81% neformalnih negovatelja/ca daje više usluga nego pre zabrane kretanja, 78% prijavljuje da su potrebe osobe o kojoj se staraju značajno porasle, 64% nije imalo priliku za predah u poslednjih pola godine a 64% prijavljuej pogoršanje mentalog zdravlja (uz 58% koji prijavljuju pogoršanje fizičkog). </a:t>
            </a:r>
          </a:p>
        </p:txBody>
      </p:sp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64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Mentalno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zdravlje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negovateljica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Pružanje neformalne nege može imati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dijametralno suprotne efekte na mentalno zdravlje negovatelja/</a:t>
            </a:r>
            <a:r>
              <a:rPr lang="sr-Latn-RS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ica</a:t>
            </a:r>
            <a:endParaRPr lang="sr-Latn-RS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Ova aktivnost može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donositi zadovoljstvo i osećaje svrhovitosti i emotivnog ispunjenja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Ali, neformalni negovatelji/ce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 proseku imaju lošije fizičko i mentalno zdravlje u odnosu na osobe koje se ne bave pružanjem nege i u većem su riziku od depresije</a:t>
            </a:r>
            <a:r>
              <a:rPr lang="sr-Latn-RS" dirty="0">
                <a:latin typeface="Calibri" panose="020F0502020204030204" pitchFamily="34" charset="0"/>
              </a:rPr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Slabije fizičko zdravlje negovatelja povezano je sa povećanim rizikom od depresije </a:t>
            </a:r>
            <a:r>
              <a:rPr lang="sr-Latn-RS" dirty="0">
                <a:latin typeface="Calibri" panose="020F0502020204030204" pitchFamily="34" charset="0"/>
              </a:rPr>
              <a:t>a što dalje utiče na smanjen kvalitet nege.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 slučajevima kada negovatelj percipira osobu koja negu pruža kao nametljivu ili manipulativnu, rizik od depresije raste</a:t>
            </a:r>
            <a:r>
              <a:rPr lang="sr-Latn-RS" dirty="0">
                <a:latin typeface="Calibri" panose="020F0502020204030204" pitchFamily="34" charset="0"/>
              </a:rPr>
              <a:t>, kao što raste i kada negovatelj nije u mogućnosti da obavlja svoje rutinske životne aktivnosti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</a:t>
            </a:r>
            <a:r>
              <a:rPr lang="sr-Latn-RS" dirty="0">
                <a:solidFill>
                  <a:schemeClr val="accent1">
                    <a:lumMod val="75000"/>
                  </a:schemeClr>
                </a:solidFill>
              </a:rPr>
              <a:t>Socijalna isključenost </a:t>
            </a:r>
            <a:r>
              <a:rPr lang="sr-Latn-RS" dirty="0"/>
              <a:t>ima važan uticaj na kvalitet života i literatura je navodi kao jedan od faktora koji se prepoznaje kod neformalnih negovatelja/ca, ali je nedovoljno istražen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Latn-RS" dirty="0">
                <a:latin typeface="Calibri" panose="020F0502020204030204" pitchFamily="34" charset="0"/>
              </a:rPr>
              <a:t> Neformalni negovatelji/ce </a:t>
            </a:r>
            <a:r>
              <a:rPr lang="sr-Latn-RS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bez zaposlenja, bez životnog partnera, bez socijalne podrške su posebno rizične grupe</a:t>
            </a:r>
          </a:p>
        </p:txBody>
      </p:sp>
      <p:pic>
        <p:nvPicPr>
          <p:cNvPr id="7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478" y="461607"/>
            <a:ext cx="9758201" cy="1275753"/>
          </a:xfrm>
        </p:spPr>
        <p:txBody>
          <a:bodyPr>
            <a:normAutofit fontScale="90000"/>
          </a:bodyPr>
          <a:lstStyle/>
          <a:p>
            <a:r>
              <a:rPr lang="sr-Latn-RS" b="1" dirty="0">
                <a:solidFill>
                  <a:schemeClr val="accent1">
                    <a:lumMod val="75000"/>
                  </a:schemeClr>
                </a:solidFill>
              </a:rPr>
              <a:t>10 uobičajenih simptoma stresa kod negovatelja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9166"/>
          </a:xfrm>
        </p:spPr>
        <p:txBody>
          <a:bodyPr numCol="2"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Depresija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Povlačenje u sebe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Nesanica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Problemi sa koncentrisanjem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Bes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Zdravstveni problemi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Iscrpljenost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Anksioznost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Korišćenje alkohola ili duvana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Latn-RS" sz="2800" dirty="0"/>
              <a:t>Promena navika vezanih za ishranu</a:t>
            </a:r>
          </a:p>
          <a:p>
            <a:endParaRPr lang="en-US" dirty="0"/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16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Cilj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istraživanja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Opšti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cilj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istraživanja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je da se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sagleda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uticaj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efekti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neformalne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nege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(pre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svega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tokom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epidemije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COVID 19)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mentalno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zdravlje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ica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i da se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na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osnovu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rezultata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istraživanja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izrade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preporuke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za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planiranje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i razvoj javnih politika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kojim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bi se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poboljšao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kvalitet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života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promovisalo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unapređenje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mentalnog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zdravlja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neformalnih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negovatelja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ica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razvile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usluge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podrške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621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Kvantitativno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istrazivanje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47802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Uzorak</a:t>
            </a:r>
            <a:r>
              <a:rPr lang="en-US" sz="2800" dirty="0"/>
              <a:t> je </a:t>
            </a:r>
            <a:r>
              <a:rPr lang="en-US" sz="2800" dirty="0" err="1"/>
              <a:t>formiran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tipu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stratifikovanog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uzorka</a:t>
            </a:r>
            <a:r>
              <a:rPr lang="en-US" sz="2800" dirty="0"/>
              <a:t>, </a:t>
            </a:r>
            <a:r>
              <a:rPr lang="en-US" sz="2800" dirty="0" err="1"/>
              <a:t>gde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regioni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: Beograd, Vojvodina, Šumadija i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Zapadna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Srbija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, i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Istočna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i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Južna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</a:rPr>
              <a:t>Srbija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798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ispitani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</a:rPr>
              <a:t>ka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, 41 op</a:t>
            </a:r>
            <a:r>
              <a:rPr lang="sr-Latn-RS" sz="2800" b="1" dirty="0">
                <a:solidFill>
                  <a:schemeClr val="accent1">
                    <a:lumMod val="75000"/>
                  </a:schemeClr>
                </a:solidFill>
              </a:rPr>
              <a:t>ština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Upitnik</a:t>
            </a:r>
            <a:r>
              <a:rPr lang="en-GB" sz="2800" dirty="0"/>
              <a:t> </a:t>
            </a:r>
            <a:r>
              <a:rPr lang="en-GB" sz="2800" dirty="0" err="1"/>
              <a:t>sastavljen</a:t>
            </a:r>
            <a:r>
              <a:rPr lang="en-GB" sz="2800" dirty="0"/>
              <a:t> </a:t>
            </a:r>
            <a:r>
              <a:rPr lang="en-GB" sz="2800" dirty="0" err="1"/>
              <a:t>iz</a:t>
            </a:r>
            <a:r>
              <a:rPr lang="en-GB" sz="2800" dirty="0"/>
              <a:t> </a:t>
            </a:r>
            <a:r>
              <a:rPr lang="en-GB" sz="2800" b="1" dirty="0" err="1">
                <a:solidFill>
                  <a:schemeClr val="accent1">
                    <a:lumMod val="75000"/>
                  </a:schemeClr>
                </a:solidFill>
              </a:rPr>
              <a:t>devet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1">
                    <a:lumMod val="75000"/>
                  </a:schemeClr>
                </a:solidFill>
              </a:rPr>
              <a:t>delova</a:t>
            </a:r>
            <a:r>
              <a:rPr lang="en-US" sz="2800" dirty="0"/>
              <a:t>: (1) </a:t>
            </a:r>
            <a:r>
              <a:rPr lang="en-US" sz="2800" dirty="0" err="1"/>
              <a:t>soci</a:t>
            </a:r>
            <a:r>
              <a:rPr lang="en-GB" sz="2800" dirty="0"/>
              <a:t>o-</a:t>
            </a:r>
            <a:r>
              <a:rPr lang="en-US" sz="2800" dirty="0" err="1"/>
              <a:t>demografske</a:t>
            </a:r>
            <a:r>
              <a:rPr lang="en-US" sz="2800" dirty="0"/>
              <a:t> </a:t>
            </a:r>
            <a:r>
              <a:rPr lang="en-US" sz="2800" dirty="0" err="1"/>
              <a:t>karakteristike</a:t>
            </a:r>
            <a:r>
              <a:rPr lang="en-US" sz="2800" dirty="0"/>
              <a:t> </a:t>
            </a:r>
            <a:r>
              <a:rPr lang="en-US" sz="2800" dirty="0" err="1"/>
              <a:t>neformalnih</a:t>
            </a:r>
            <a:r>
              <a:rPr lang="en-US" sz="2800" dirty="0"/>
              <a:t> </a:t>
            </a:r>
            <a:r>
              <a:rPr lang="en-US" sz="2800" dirty="0" err="1"/>
              <a:t>negovatelja</a:t>
            </a:r>
            <a:r>
              <a:rPr lang="en-US" sz="2800" dirty="0"/>
              <a:t>/</a:t>
            </a:r>
            <a:r>
              <a:rPr lang="en-US" sz="2800" dirty="0" err="1"/>
              <a:t>ica</a:t>
            </a:r>
            <a:r>
              <a:rPr lang="en-US" sz="2800" dirty="0"/>
              <a:t>; (2) </a:t>
            </a:r>
            <a:r>
              <a:rPr lang="en-US" sz="2800" dirty="0" err="1"/>
              <a:t>opšt</a:t>
            </a:r>
            <a:r>
              <a:rPr lang="en-GB" sz="2800" dirty="0"/>
              <a:t>i </a:t>
            </a:r>
            <a:r>
              <a:rPr lang="en-GB" sz="2800" dirty="0" err="1"/>
              <a:t>podaci</a:t>
            </a:r>
            <a:r>
              <a:rPr lang="en-US" sz="2800" dirty="0"/>
              <a:t> u </a:t>
            </a:r>
            <a:r>
              <a:rPr lang="en-US" sz="2800" dirty="0" err="1"/>
              <a:t>vezi</a:t>
            </a:r>
            <a:r>
              <a:rPr lang="en-US" sz="2800" dirty="0"/>
              <a:t> </a:t>
            </a:r>
            <a:r>
              <a:rPr lang="en-US" sz="2800" dirty="0" err="1"/>
              <a:t>sa</a:t>
            </a:r>
            <a:r>
              <a:rPr lang="en-US" sz="2800" dirty="0"/>
              <a:t> </a:t>
            </a:r>
            <a:r>
              <a:rPr lang="en-US" sz="2800" dirty="0" err="1"/>
              <a:t>osobom</a:t>
            </a:r>
            <a:r>
              <a:rPr lang="en-US" sz="2800" dirty="0"/>
              <a:t> </a:t>
            </a:r>
            <a:r>
              <a:rPr lang="en-US" sz="2800" dirty="0" err="1"/>
              <a:t>koju</a:t>
            </a:r>
            <a:r>
              <a:rPr lang="en-US" sz="2800" dirty="0"/>
              <a:t> </a:t>
            </a:r>
            <a:r>
              <a:rPr lang="en-US" sz="2800" dirty="0" err="1"/>
              <a:t>neguju</a:t>
            </a:r>
            <a:r>
              <a:rPr lang="en-US" sz="2800" dirty="0"/>
              <a:t>; (3)</a:t>
            </a:r>
            <a:r>
              <a:rPr lang="en-GB" sz="2800" dirty="0"/>
              <a:t> </a:t>
            </a:r>
            <a:r>
              <a:rPr lang="en-GB" sz="2800" dirty="0" err="1"/>
              <a:t>funkcionalno</a:t>
            </a:r>
            <a:r>
              <a:rPr lang="en-GB" sz="2800" dirty="0"/>
              <a:t> </a:t>
            </a:r>
            <a:r>
              <a:rPr lang="en-GB" sz="2800" dirty="0" err="1"/>
              <a:t>stanje</a:t>
            </a:r>
            <a:r>
              <a:rPr lang="en-GB" sz="2800" dirty="0"/>
              <a:t> </a:t>
            </a:r>
            <a:r>
              <a:rPr lang="en-GB" sz="2800" dirty="0" err="1"/>
              <a:t>negovane</a:t>
            </a:r>
            <a:r>
              <a:rPr lang="en-GB" sz="2800" dirty="0"/>
              <a:t> </a:t>
            </a:r>
            <a:r>
              <a:rPr lang="en-GB" sz="2800" dirty="0" err="1"/>
              <a:t>osobe</a:t>
            </a:r>
            <a:r>
              <a:rPr lang="en-US" sz="2800" dirty="0"/>
              <a:t>; (4)</a:t>
            </a:r>
            <a:r>
              <a:rPr lang="en-GB" sz="2800" dirty="0"/>
              <a:t> </a:t>
            </a:r>
            <a:r>
              <a:rPr lang="en-GB" sz="2800" dirty="0" err="1"/>
              <a:t>opterećenje</a:t>
            </a:r>
            <a:r>
              <a:rPr lang="en-GB" sz="2800" dirty="0"/>
              <a:t> </a:t>
            </a:r>
            <a:r>
              <a:rPr lang="en-GB" sz="2800" dirty="0" err="1"/>
              <a:t>negovatelja</a:t>
            </a:r>
            <a:r>
              <a:rPr lang="en-US" sz="2800" dirty="0"/>
              <a:t>; (5)</a:t>
            </a:r>
            <a:r>
              <a:rPr lang="en-GB" sz="2800" dirty="0"/>
              <a:t> </a:t>
            </a:r>
            <a:r>
              <a:rPr lang="en-GB" sz="2800" dirty="0" err="1"/>
              <a:t>depresivnost</a:t>
            </a:r>
            <a:r>
              <a:rPr lang="en-US" sz="2800" dirty="0"/>
              <a:t>;</a:t>
            </a:r>
            <a:r>
              <a:rPr lang="en-GB" sz="2800" dirty="0"/>
              <a:t> (6) </a:t>
            </a:r>
            <a:r>
              <a:rPr lang="en-GB" sz="2800" dirty="0" err="1"/>
              <a:t>zamor</a:t>
            </a:r>
            <a:r>
              <a:rPr lang="en-GB" sz="2800" dirty="0"/>
              <a:t>; (7) </a:t>
            </a:r>
            <a:r>
              <a:rPr lang="en-GB" sz="2800" dirty="0" err="1"/>
              <a:t>zdravlje</a:t>
            </a:r>
            <a:r>
              <a:rPr lang="en-GB" sz="2800" dirty="0"/>
              <a:t> i </a:t>
            </a:r>
            <a:r>
              <a:rPr lang="en-GB" sz="2800" dirty="0" err="1"/>
              <a:t>funkcionalna</a:t>
            </a:r>
            <a:r>
              <a:rPr lang="en-GB" sz="2800" dirty="0"/>
              <a:t> </a:t>
            </a:r>
            <a:r>
              <a:rPr lang="en-GB" sz="2800" dirty="0" err="1"/>
              <a:t>sposobnost</a:t>
            </a:r>
            <a:r>
              <a:rPr lang="en-GB" sz="2800" dirty="0"/>
              <a:t>; (8) </a:t>
            </a:r>
            <a:r>
              <a:rPr lang="en-GB" sz="2800" dirty="0" err="1"/>
              <a:t>socijalna</a:t>
            </a:r>
            <a:r>
              <a:rPr lang="en-GB" sz="2800" dirty="0"/>
              <a:t> </a:t>
            </a:r>
            <a:r>
              <a:rPr lang="en-GB" sz="2800" dirty="0" err="1"/>
              <a:t>podrška</a:t>
            </a:r>
            <a:r>
              <a:rPr lang="en-US" sz="2800" dirty="0"/>
              <a:t> i (</a:t>
            </a:r>
            <a:r>
              <a:rPr lang="en-GB" sz="2800" dirty="0"/>
              <a:t>9</a:t>
            </a:r>
            <a:r>
              <a:rPr lang="en-US" sz="2800" dirty="0"/>
              <a:t>)</a:t>
            </a:r>
            <a:r>
              <a:rPr lang="en-GB" sz="2800" dirty="0"/>
              <a:t> COVID-19.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Za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procenu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opterećenja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negovatelja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korišćen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je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Zaritov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2">
                    <a:lumMod val="75000"/>
                  </a:schemeClr>
                </a:solidFill>
              </a:rPr>
              <a:t>intervju</a:t>
            </a:r>
            <a:r>
              <a:rPr lang="en-GB" sz="2800" b="1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GB" sz="2800" b="1" i="1" dirty="0" err="1">
                <a:solidFill>
                  <a:schemeClr val="accent2">
                    <a:lumMod val="75000"/>
                  </a:schemeClr>
                </a:solidFill>
              </a:rPr>
              <a:t>Zarit</a:t>
            </a:r>
            <a:r>
              <a:rPr lang="en-GB" sz="2800" b="1" i="1" dirty="0">
                <a:solidFill>
                  <a:schemeClr val="accent2">
                    <a:lumMod val="75000"/>
                  </a:schemeClr>
                </a:solidFill>
              </a:rPr>
              <a:t> Burden Interview, ZBI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).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Za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procenu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funkcionalnog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stanja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negovanih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2">
                    <a:lumMod val="75000"/>
                  </a:schemeClr>
                </a:solidFill>
              </a:rPr>
              <a:t>osoba</a:t>
            </a:r>
            <a:r>
              <a:rPr lang="en-US" sz="2800" dirty="0"/>
              <a:t>, u </a:t>
            </a:r>
            <a:r>
              <a:rPr lang="en-US" sz="2800" dirty="0" err="1"/>
              <a:t>upitniku</a:t>
            </a:r>
            <a:r>
              <a:rPr lang="en-US" sz="2800" dirty="0"/>
              <a:t> </a:t>
            </a:r>
            <a:r>
              <a:rPr lang="en-US" sz="2800" dirty="0" err="1"/>
              <a:t>su</a:t>
            </a:r>
            <a:r>
              <a:rPr lang="en-US" sz="2800" dirty="0"/>
              <a:t> </a:t>
            </a:r>
            <a:r>
              <a:rPr lang="en-US" sz="2800" dirty="0" err="1"/>
              <a:t>korišćene</a:t>
            </a:r>
            <a:r>
              <a:rPr lang="en-US" sz="2800" dirty="0"/>
              <a:t> </a:t>
            </a:r>
            <a:r>
              <a:rPr lang="en-US" sz="2800" dirty="0" err="1"/>
              <a:t>validirane</a:t>
            </a:r>
            <a:r>
              <a:rPr lang="en-US" sz="2800" dirty="0"/>
              <a:t> </a:t>
            </a:r>
            <a:r>
              <a:rPr lang="en-US" sz="2800" dirty="0" err="1"/>
              <a:t>ska­le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utvrđivanje</a:t>
            </a:r>
            <a:r>
              <a:rPr lang="en-US" sz="2800" dirty="0"/>
              <a:t> </a:t>
            </a:r>
            <a:r>
              <a:rPr lang="en-US" sz="2800" dirty="0" err="1"/>
              <a:t>nezavisnosti</a:t>
            </a:r>
            <a:r>
              <a:rPr lang="en-US" sz="2800" dirty="0"/>
              <a:t> </a:t>
            </a:r>
            <a:r>
              <a:rPr lang="en-US" sz="2800" dirty="0" err="1"/>
              <a:t>negovanih</a:t>
            </a:r>
            <a:r>
              <a:rPr lang="en-US" sz="2800" dirty="0"/>
              <a:t> </a:t>
            </a:r>
            <a:r>
              <a:rPr lang="en-US" sz="2800" dirty="0" err="1"/>
              <a:t>osoba</a:t>
            </a:r>
            <a:r>
              <a:rPr lang="en-US" sz="2800" dirty="0"/>
              <a:t> u </a:t>
            </a:r>
            <a:r>
              <a:rPr lang="en-US" sz="2800" dirty="0" err="1"/>
              <a:t>aktivnostima</a:t>
            </a:r>
            <a:r>
              <a:rPr lang="en-US" sz="2800" dirty="0"/>
              <a:t> </a:t>
            </a:r>
            <a:r>
              <a:rPr lang="en-US" sz="2800" dirty="0" err="1"/>
              <a:t>svakodnevnog</a:t>
            </a:r>
            <a:r>
              <a:rPr lang="en-US" sz="2800" dirty="0"/>
              <a:t> </a:t>
            </a:r>
            <a:r>
              <a:rPr lang="en-US" sz="2800" dirty="0" err="1"/>
              <a:t>života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Activities of Daily Living, ADL</a:t>
            </a:r>
            <a:r>
              <a:rPr lang="en-US" sz="2800" b="1" dirty="0"/>
              <a:t>)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prilagođena</a:t>
            </a:r>
            <a:r>
              <a:rPr lang="en-US" sz="2800" dirty="0"/>
              <a:t> </a:t>
            </a:r>
            <a:r>
              <a:rPr lang="en-US" sz="2800" dirty="0" err="1"/>
              <a:t>Lojtonova</a:t>
            </a:r>
            <a:r>
              <a:rPr lang="en-US" sz="2800" dirty="0"/>
              <a:t> </a:t>
            </a:r>
            <a:r>
              <a:rPr lang="en-US" sz="2800" dirty="0" err="1"/>
              <a:t>skala</a:t>
            </a:r>
            <a:r>
              <a:rPr lang="en-US" sz="2800" dirty="0"/>
              <a:t>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ispitivanje</a:t>
            </a:r>
            <a:r>
              <a:rPr lang="en-US" sz="2800" dirty="0"/>
              <a:t> </a:t>
            </a:r>
            <a:r>
              <a:rPr lang="en-US" sz="2800" dirty="0" err="1"/>
              <a:t>instrumentalnih</a:t>
            </a:r>
            <a:r>
              <a:rPr lang="en-US" sz="2800" dirty="0"/>
              <a:t> </a:t>
            </a:r>
            <a:r>
              <a:rPr lang="en-US" sz="2800" dirty="0" err="1"/>
              <a:t>aktivnosti</a:t>
            </a:r>
            <a:r>
              <a:rPr lang="en-US" sz="2800" dirty="0"/>
              <a:t> </a:t>
            </a:r>
            <a:r>
              <a:rPr lang="en-US" sz="2800" dirty="0" err="1"/>
              <a:t>svakodnevnog</a:t>
            </a:r>
            <a:r>
              <a:rPr lang="en-US" sz="2800" dirty="0"/>
              <a:t> </a:t>
            </a:r>
            <a:r>
              <a:rPr lang="en-US" sz="2800" dirty="0" err="1"/>
              <a:t>života</a:t>
            </a:r>
            <a:r>
              <a:rPr lang="en-US" sz="2800" dirty="0"/>
              <a:t> (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</a:rPr>
              <a:t>The Lawton Instrumental Activities of Daily Living (IADL) Scale</a:t>
            </a:r>
            <a:r>
              <a:rPr lang="en-US" sz="2800" dirty="0"/>
              <a:t>). </a:t>
            </a:r>
            <a:r>
              <a:rPr lang="en-US" sz="2800" dirty="0" err="1"/>
              <a:t>Za</a:t>
            </a:r>
            <a:r>
              <a:rPr lang="en-US" sz="2800" dirty="0"/>
              <a:t> </a:t>
            </a:r>
            <a:r>
              <a:rPr lang="en-US" sz="2800" dirty="0" err="1"/>
              <a:t>procenu</a:t>
            </a:r>
            <a:r>
              <a:rPr lang="en-US" sz="2800" dirty="0"/>
              <a:t> </a:t>
            </a:r>
            <a:r>
              <a:rPr lang="en-US" sz="2800" dirty="0" err="1"/>
              <a:t>iscrpljenosti</a:t>
            </a:r>
            <a:r>
              <a:rPr lang="en-US" sz="2800" dirty="0"/>
              <a:t> </a:t>
            </a:r>
            <a:r>
              <a:rPr lang="en-US" sz="2800" dirty="0" err="1"/>
              <a:t>neformalnih</a:t>
            </a:r>
            <a:r>
              <a:rPr lang="en-US" sz="2800" dirty="0"/>
              <a:t> </a:t>
            </a:r>
            <a:r>
              <a:rPr lang="en-US" sz="2800" dirty="0" err="1"/>
              <a:t>ne­govatelja</a:t>
            </a:r>
            <a:r>
              <a:rPr lang="en-US" sz="2800" dirty="0"/>
              <a:t>/</a:t>
            </a:r>
            <a:r>
              <a:rPr lang="en-US" sz="2800" dirty="0" err="1"/>
              <a:t>ica</a:t>
            </a:r>
            <a:r>
              <a:rPr lang="en-US" sz="2800" dirty="0"/>
              <a:t> </a:t>
            </a:r>
            <a:r>
              <a:rPr lang="en-US" sz="2800" dirty="0" err="1"/>
              <a:t>korišćena</a:t>
            </a:r>
            <a:r>
              <a:rPr lang="en-US" sz="2800" dirty="0"/>
              <a:t> </a:t>
            </a:r>
            <a:r>
              <a:rPr lang="en-US" sz="2800" dirty="0" err="1"/>
              <a:t>je</a:t>
            </a:r>
            <a:r>
              <a:rPr lang="en-US" sz="2800" dirty="0"/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Krupova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skala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b="1" dirty="0" err="1">
                <a:solidFill>
                  <a:schemeClr val="accent2">
                    <a:lumMod val="75000"/>
                  </a:schemeClr>
                </a:solidFill>
              </a:rPr>
              <a:t>zamora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800" dirty="0"/>
              <a:t>(</a:t>
            </a:r>
            <a:r>
              <a:rPr lang="en-US" sz="2800" i="1" dirty="0"/>
              <a:t>Fatigue Severity Scale, FSS</a:t>
            </a:r>
            <a:r>
              <a:rPr lang="en-US" sz="2800" dirty="0"/>
              <a:t>), a </a:t>
            </a:r>
            <a:r>
              <a:rPr lang="en-US" sz="2800" dirty="0" err="1"/>
              <a:t>za</a:t>
            </a:r>
            <a:r>
              <a:rPr lang="en-GB" sz="2800" dirty="0"/>
              <a:t> </a:t>
            </a:r>
            <a:r>
              <a:rPr lang="en-GB" sz="2800" dirty="0" err="1"/>
              <a:t>procenu</a:t>
            </a:r>
            <a:r>
              <a:rPr lang="en-GB" sz="2800" dirty="0"/>
              <a:t> </a:t>
            </a:r>
            <a:r>
              <a:rPr lang="en-GB" sz="2800" dirty="0" err="1"/>
              <a:t>depresije</a:t>
            </a:r>
            <a:r>
              <a:rPr lang="en-GB" sz="2800" dirty="0"/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</a:rPr>
              <a:t>Bekova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</a:rPr>
              <a:t>skala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dirty="0" err="1">
                <a:solidFill>
                  <a:schemeClr val="accent2">
                    <a:lumMod val="75000"/>
                  </a:schemeClr>
                </a:solidFill>
              </a:rPr>
              <a:t>depresivnosti</a:t>
            </a:r>
            <a:r>
              <a:rPr lang="en-GB" sz="28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GB" sz="2800" dirty="0"/>
              <a:t>(</a:t>
            </a:r>
            <a:r>
              <a:rPr lang="en-GB" sz="2800" i="1" dirty="0"/>
              <a:t>Beck's Depression Inventory, </a:t>
            </a:r>
            <a:r>
              <a:rPr lang="en-GB" sz="2800" dirty="0"/>
              <a:t>BDI)</a:t>
            </a:r>
            <a:r>
              <a:rPr lang="en-US" sz="2800" dirty="0"/>
              <a:t> </a:t>
            </a:r>
            <a:endParaRPr lang="en-GB" sz="2800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247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Kvalitativno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istrazivanje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4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fokus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grupe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/>
              <a:t>u tri </a:t>
            </a:r>
            <a:r>
              <a:rPr lang="en-US" sz="2400" dirty="0" err="1"/>
              <a:t>opštine</a:t>
            </a:r>
            <a:r>
              <a:rPr lang="en-US" sz="2400" dirty="0"/>
              <a:t> u </a:t>
            </a:r>
            <a:r>
              <a:rPr lang="en-US" sz="2400" dirty="0" err="1"/>
              <a:t>Srbiji</a:t>
            </a:r>
            <a:r>
              <a:rPr lang="en-US" sz="2400" dirty="0"/>
              <a:t>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Novi Sad, Pirot i Beograd</a:t>
            </a:r>
            <a:endParaRPr lang="sr-Latn-R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32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</a:rPr>
              <a:t>učesnika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/>
              <a:t>29 </a:t>
            </a:r>
            <a:r>
              <a:rPr lang="en-US" sz="2400" dirty="0" err="1"/>
              <a:t>žena</a:t>
            </a:r>
            <a:r>
              <a:rPr lang="en-US" sz="2400" dirty="0"/>
              <a:t> i tri </a:t>
            </a:r>
            <a:r>
              <a:rPr lang="en-US" sz="2400" dirty="0" err="1"/>
              <a:t>muškarca</a:t>
            </a:r>
            <a:r>
              <a:rPr lang="en-US" sz="2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2" descr="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09" y="33565"/>
            <a:ext cx="1163184" cy="40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4491" y="96862"/>
            <a:ext cx="737917" cy="344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51368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467</TotalTime>
  <Words>1910</Words>
  <Application>Microsoft Macintosh PowerPoint</Application>
  <PresentationFormat>Widescreen</PresentationFormat>
  <Paragraphs>202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SimSun</vt:lpstr>
      <vt:lpstr>Arial</vt:lpstr>
      <vt:lpstr>Calibri</vt:lpstr>
      <vt:lpstr>Calibri Light</vt:lpstr>
      <vt:lpstr>Times New Roman</vt:lpstr>
      <vt:lpstr>Retrospect</vt:lpstr>
      <vt:lpstr>Mentalno zdravlje neformalnih negovatelja</vt:lpstr>
      <vt:lpstr>Definicija</vt:lpstr>
      <vt:lpstr>Profil neformalnog negovatelja/ negovateljice</vt:lpstr>
      <vt:lpstr>Neformalni negovatelji/ negovateljice tokom COVID 19</vt:lpstr>
      <vt:lpstr>Mentalno zdravlje neformalnih negovatelja/negovateljica</vt:lpstr>
      <vt:lpstr>10 uobičajenih simptoma stresa kod negovatelja</vt:lpstr>
      <vt:lpstr>Cilj istraživanja </vt:lpstr>
      <vt:lpstr>Kvantitativno istrazivanje</vt:lpstr>
      <vt:lpstr>Kvalitativno istrazivanje</vt:lpstr>
      <vt:lpstr>Rezultati istraživanja</vt:lpstr>
      <vt:lpstr>Pol, starost i bračni status neformalnih negovatelja/ica </vt:lpstr>
      <vt:lpstr>Karakteristike negovatelja/ce</vt:lpstr>
      <vt:lpstr>Karakteristike negovanih osoba o kojima brinu neformalni negovatelji/ce</vt:lpstr>
      <vt:lpstr>Distribucija trajanja nege (u godinama)</vt:lpstr>
      <vt:lpstr>Distribucija neformalnih negovatelja prema zastupljenosti zajedničkog domaćinstva sa negovanom osobom</vt:lpstr>
      <vt:lpstr>Učestalost nege</vt:lpstr>
      <vt:lpstr>Odnos neformalnog negovatelja sa negovanom osobom</vt:lpstr>
      <vt:lpstr>Pomoć oko brige i nege negovane osobe </vt:lpstr>
      <vt:lpstr>Finansijske implikacije neformalne nege</vt:lpstr>
      <vt:lpstr>Stepen zahtevnosti nege negovane osobe</vt:lpstr>
      <vt:lpstr>Bazične aktivnosti svakodnevnog zivota (ADL)</vt:lpstr>
      <vt:lpstr>Instrumentalnih aktivnosti svakodnevnog zivota (IADL)</vt:lpstr>
      <vt:lpstr>Podrška/pomoć pri negovanju</vt:lpstr>
      <vt:lpstr>Neformalni negovatelji tokom Covid19 pandemije</vt:lpstr>
      <vt:lpstr>Opterećenje neformalnih negovatelja</vt:lpstr>
      <vt:lpstr>Depresija i zamor neformalnih negovatelja</vt:lpstr>
      <vt:lpstr>Multipla regresiona analiza opterećenja neformalnih negovatelja</vt:lpstr>
      <vt:lpstr>Analiza povezanosti opterećenja negovatelja sa skalama depresije, zamora i kvaliteta života</vt:lpstr>
      <vt:lpstr>Preporuke</vt:lpstr>
      <vt:lpstr>Preporuke</vt:lpstr>
      <vt:lpstr>Preporuke COVID-19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Mentalno zdravlje neformalnih negovatelja</dc:title>
  <dc:creator>Milutin Vracevic</dc:creator>
  <cp:lastModifiedBy>Microsoft Office User</cp:lastModifiedBy>
  <cp:revision>52</cp:revision>
  <dcterms:created xsi:type="dcterms:W3CDTF">2020-11-26T14:44:59Z</dcterms:created>
  <dcterms:modified xsi:type="dcterms:W3CDTF">2020-11-29T10:57:12Z</dcterms:modified>
</cp:coreProperties>
</file>