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16"/>
  </p:notesMasterIdLst>
  <p:sldIdLst>
    <p:sldId id="256" r:id="rId2"/>
    <p:sldId id="257" r:id="rId3"/>
    <p:sldId id="258" r:id="rId4"/>
    <p:sldId id="259" r:id="rId5"/>
    <p:sldId id="260" r:id="rId6"/>
    <p:sldId id="261" r:id="rId7"/>
    <p:sldId id="264" r:id="rId8"/>
    <p:sldId id="265" r:id="rId9"/>
    <p:sldId id="262" r:id="rId10"/>
    <p:sldId id="263" r:id="rId11"/>
    <p:sldId id="266" r:id="rId12"/>
    <p:sldId id="267" r:id="rId13"/>
    <p:sldId id="268" r:id="rId14"/>
    <p:sldId id="269"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9920771A-1384-4A90-AC33-A3C26A203D39}" type="datetimeFigureOut">
              <a:rPr lang="en-US" smtClean="0"/>
              <a:t>1/9/2022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44AC66E-8B53-4699-85F6-79C3D38A69AA}" type="slidenum">
              <a:rPr lang="en-US" smtClean="0"/>
              <a:t>‹#›</a:t>
            </a:fld>
            <a:endParaRPr lang="en-US" dirty="0"/>
          </a:p>
        </p:txBody>
      </p:sp>
    </p:spTree>
    <p:extLst>
      <p:ext uri="{BB962C8B-B14F-4D97-AF65-F5344CB8AC3E}">
        <p14:creationId xmlns:p14="http://schemas.microsoft.com/office/powerpoint/2010/main" val="2352249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3EFB34-B994-4557-BD37-3FFA0EE5D885}" type="datetime1">
              <a:rPr lang="en-US" smtClean="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839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C03E27-5DE7-43A4-A756-E40F469F3DF7}" type="datetime1">
              <a:rPr lang="en-US" smtClean="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dirty="0"/>
          </a:p>
        </p:txBody>
      </p:sp>
    </p:spTree>
    <p:extLst>
      <p:ext uri="{BB962C8B-B14F-4D97-AF65-F5344CB8AC3E}">
        <p14:creationId xmlns:p14="http://schemas.microsoft.com/office/powerpoint/2010/main" val="2273745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3A74A-C8D2-40D9-984F-49861E7C45F8}" type="datetime1">
              <a:rPr lang="en-US" smtClean="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dirty="0"/>
          </a:p>
        </p:txBody>
      </p:sp>
    </p:spTree>
    <p:extLst>
      <p:ext uri="{BB962C8B-B14F-4D97-AF65-F5344CB8AC3E}">
        <p14:creationId xmlns:p14="http://schemas.microsoft.com/office/powerpoint/2010/main" val="161662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0D137-C990-4B8E-90FD-57775F652E2B}" type="datetime1">
              <a:rPr lang="en-US" smtClean="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dirty="0"/>
          </a:p>
        </p:txBody>
      </p:sp>
    </p:spTree>
    <p:extLst>
      <p:ext uri="{BB962C8B-B14F-4D97-AF65-F5344CB8AC3E}">
        <p14:creationId xmlns:p14="http://schemas.microsoft.com/office/powerpoint/2010/main" val="3641853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790624-4A48-4682-B4CA-510C4EAE676A}" type="datetime1">
              <a:rPr lang="en-US" smtClean="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95A099-AF29-4522-9916-0CFA5C37973B}"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116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B952C5-D49A-4D39-A2D2-7D6A0162F8CD}" type="datetime1">
              <a:rPr lang="en-US" smtClean="0"/>
              <a:t>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95A099-AF29-4522-9916-0CFA5C37973B}" type="slidenum">
              <a:rPr lang="en-US" smtClean="0"/>
              <a:t>‹#›</a:t>
            </a:fld>
            <a:endParaRPr lang="en-US" dirty="0"/>
          </a:p>
        </p:txBody>
      </p:sp>
    </p:spTree>
    <p:extLst>
      <p:ext uri="{BB962C8B-B14F-4D97-AF65-F5344CB8AC3E}">
        <p14:creationId xmlns:p14="http://schemas.microsoft.com/office/powerpoint/2010/main" val="879458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D892F7-C6C5-4923-AB3C-8BD0B0B285C7}" type="datetime1">
              <a:rPr lang="en-US" smtClean="0"/>
              <a:t>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895A099-AF29-4522-9916-0CFA5C37973B}" type="slidenum">
              <a:rPr lang="en-US" smtClean="0"/>
              <a:t>‹#›</a:t>
            </a:fld>
            <a:endParaRPr lang="en-US" dirty="0"/>
          </a:p>
        </p:txBody>
      </p:sp>
    </p:spTree>
    <p:extLst>
      <p:ext uri="{BB962C8B-B14F-4D97-AF65-F5344CB8AC3E}">
        <p14:creationId xmlns:p14="http://schemas.microsoft.com/office/powerpoint/2010/main" val="4112408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0E3374-FDB0-4915-8957-37F73B4A770B}" type="datetime1">
              <a:rPr lang="en-US" smtClean="0"/>
              <a:t>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95A099-AF29-4522-9916-0CFA5C37973B}" type="slidenum">
              <a:rPr lang="en-US" smtClean="0"/>
              <a:t>‹#›</a:t>
            </a:fld>
            <a:endParaRPr lang="en-US" dirty="0"/>
          </a:p>
        </p:txBody>
      </p:sp>
    </p:spTree>
    <p:extLst>
      <p:ext uri="{BB962C8B-B14F-4D97-AF65-F5344CB8AC3E}">
        <p14:creationId xmlns:p14="http://schemas.microsoft.com/office/powerpoint/2010/main" val="3139782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24A542-5E01-461C-9495-FD8D6A07B0D0}" type="datetime1">
              <a:rPr lang="en-US" smtClean="0"/>
              <a:t>1/9/2022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3895A099-AF29-4522-9916-0CFA5C37973B}" type="slidenum">
              <a:rPr lang="en-US" smtClean="0"/>
              <a:t>‹#›</a:t>
            </a:fld>
            <a:endParaRPr lang="en-US" dirty="0"/>
          </a:p>
        </p:txBody>
      </p:sp>
    </p:spTree>
    <p:extLst>
      <p:ext uri="{BB962C8B-B14F-4D97-AF65-F5344CB8AC3E}">
        <p14:creationId xmlns:p14="http://schemas.microsoft.com/office/powerpoint/2010/main" val="351198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4611149-6A11-4816-8869-83CFC63E8F27}" type="datetime1">
              <a:rPr lang="en-US" smtClean="0"/>
              <a:t>1/9/2022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895A099-AF29-4522-9916-0CFA5C37973B}" type="slidenum">
              <a:rPr lang="en-US" smtClean="0"/>
              <a:t>‹#›</a:t>
            </a:fld>
            <a:endParaRPr lang="en-US" dirty="0"/>
          </a:p>
        </p:txBody>
      </p:sp>
    </p:spTree>
    <p:extLst>
      <p:ext uri="{BB962C8B-B14F-4D97-AF65-F5344CB8AC3E}">
        <p14:creationId xmlns:p14="http://schemas.microsoft.com/office/powerpoint/2010/main" val="2318602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044C0E-91CB-4BF8-858D-226713B6EABB}" type="datetime1">
              <a:rPr lang="en-US" smtClean="0"/>
              <a:t>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95A099-AF29-4522-9916-0CFA5C37973B}" type="slidenum">
              <a:rPr lang="en-US" smtClean="0"/>
              <a:t>‹#›</a:t>
            </a:fld>
            <a:endParaRPr lang="en-US" dirty="0"/>
          </a:p>
        </p:txBody>
      </p:sp>
    </p:spTree>
    <p:extLst>
      <p:ext uri="{BB962C8B-B14F-4D97-AF65-F5344CB8AC3E}">
        <p14:creationId xmlns:p14="http://schemas.microsoft.com/office/powerpoint/2010/main" val="387206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4B72115-676B-420D-B059-9DD5B14C2C6B}" type="datetime1">
              <a:rPr lang="en-US" smtClean="0"/>
              <a:t>1/9/2022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895A099-AF29-4522-9916-0CFA5C37973B}"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22638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A4323-F921-4E19-9706-9EAD1C1D3C74}"/>
              </a:ext>
            </a:extLst>
          </p:cNvPr>
          <p:cNvSpPr>
            <a:spLocks noGrp="1"/>
          </p:cNvSpPr>
          <p:nvPr>
            <p:ph type="ctrTitle"/>
          </p:nvPr>
        </p:nvSpPr>
        <p:spPr>
          <a:xfrm>
            <a:off x="1097280" y="758952"/>
            <a:ext cx="10058400" cy="3566160"/>
          </a:xfrm>
        </p:spPr>
        <p:txBody>
          <a:bodyPr>
            <a:normAutofit/>
          </a:bodyPr>
          <a:lstStyle/>
          <a:p>
            <a:r>
              <a:rPr lang="en-US" sz="7200" dirty="0"/>
              <a:t>RESEARCH ON VIOLENCE AGAINST OLDER WOMEN</a:t>
            </a:r>
          </a:p>
        </p:txBody>
      </p:sp>
      <p:sp>
        <p:nvSpPr>
          <p:cNvPr id="3" name="Subtitle 2">
            <a:extLst>
              <a:ext uri="{FF2B5EF4-FFF2-40B4-BE49-F238E27FC236}">
                <a16:creationId xmlns:a16="http://schemas.microsoft.com/office/drawing/2014/main" id="{846C55C4-7020-410B-A29E-AD2CD4F3A2DF}"/>
              </a:ext>
            </a:extLst>
          </p:cNvPr>
          <p:cNvSpPr>
            <a:spLocks noGrp="1"/>
          </p:cNvSpPr>
          <p:nvPr>
            <p:ph type="subTitle" idx="1"/>
          </p:nvPr>
        </p:nvSpPr>
        <p:spPr/>
        <p:txBody>
          <a:bodyPr>
            <a:noAutofit/>
          </a:bodyPr>
          <a:lstStyle/>
          <a:p>
            <a:r>
              <a:rPr lang="en-US" sz="1400" b="1" dirty="0"/>
              <a:t>BACKGROUND AND CONTEXT</a:t>
            </a:r>
          </a:p>
          <a:p>
            <a:r>
              <a:rPr lang="en-US" sz="1400" b="1" dirty="0"/>
              <a:t>Presenter: Patricia Brownell, PhD</a:t>
            </a:r>
          </a:p>
          <a:p>
            <a:r>
              <a:rPr lang="en-US" sz="1400" b="1" dirty="0"/>
              <a:t>Associate Professor Emerita of Social Service, Fordham University</a:t>
            </a:r>
          </a:p>
        </p:txBody>
      </p:sp>
      <p:sp>
        <p:nvSpPr>
          <p:cNvPr id="4" name="Slide Number Placeholder 3">
            <a:extLst>
              <a:ext uri="{FF2B5EF4-FFF2-40B4-BE49-F238E27FC236}">
                <a16:creationId xmlns:a16="http://schemas.microsoft.com/office/drawing/2014/main" id="{21610F00-2040-453F-9506-27566F2BD2FB}"/>
              </a:ext>
            </a:extLst>
          </p:cNvPr>
          <p:cNvSpPr>
            <a:spLocks noGrp="1"/>
          </p:cNvSpPr>
          <p:nvPr>
            <p:ph type="sldNum" sz="quarter" idx="12"/>
          </p:nvPr>
        </p:nvSpPr>
        <p:spPr/>
        <p:txBody>
          <a:bodyPr/>
          <a:lstStyle/>
          <a:p>
            <a:fld id="{3895A099-AF29-4522-9916-0CFA5C37973B}" type="slidenum">
              <a:rPr lang="en-US" smtClean="0"/>
              <a:t>1</a:t>
            </a:fld>
            <a:endParaRPr lang="en-US" dirty="0"/>
          </a:p>
        </p:txBody>
      </p:sp>
      <p:pic>
        <p:nvPicPr>
          <p:cNvPr id="7" name="Picture 6" descr="C:\Users\uros.REDCROS\AppData\Local\Microsoft\Windows\INetCache\Content.Word\UNFPA_logo.svg.png">
            <a:extLst>
              <a:ext uri="{FF2B5EF4-FFF2-40B4-BE49-F238E27FC236}">
                <a16:creationId xmlns:a16="http://schemas.microsoft.com/office/drawing/2014/main" id="{8DA220FE-974A-FB44-BD22-6510F032E05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9006" y="5729128"/>
            <a:ext cx="1014730" cy="461010"/>
          </a:xfrm>
          <a:prstGeom prst="rect">
            <a:avLst/>
          </a:prstGeom>
          <a:noFill/>
          <a:ln>
            <a:noFill/>
          </a:ln>
        </p:spPr>
      </p:pic>
      <p:pic>
        <p:nvPicPr>
          <p:cNvPr id="8" name="Picture 7" descr="C:\Users\uros.REDCROS\AppData\Local\Microsoft\Windows\INetCache\Content.Word\Crveni krst Srbije logo.jpg">
            <a:extLst>
              <a:ext uri="{FF2B5EF4-FFF2-40B4-BE49-F238E27FC236}">
                <a16:creationId xmlns:a16="http://schemas.microsoft.com/office/drawing/2014/main" id="{50AB3F97-3A18-5442-B034-A008F4C9E8E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75101" y="5689123"/>
            <a:ext cx="1438910" cy="501015"/>
          </a:xfrm>
          <a:prstGeom prst="rect">
            <a:avLst/>
          </a:prstGeom>
          <a:noFill/>
          <a:ln>
            <a:noFill/>
          </a:ln>
        </p:spPr>
      </p:pic>
      <p:pic>
        <p:nvPicPr>
          <p:cNvPr id="10" name="Picture 9" descr="C:\Users\uros.REDCROS\AppData\Local\Microsoft\Windows\INetCache\Content.Word\INPEA.PNG">
            <a:extLst>
              <a:ext uri="{FF2B5EF4-FFF2-40B4-BE49-F238E27FC236}">
                <a16:creationId xmlns:a16="http://schemas.microsoft.com/office/drawing/2014/main" id="{44723639-9181-364A-89DC-D76B5649D2C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924510" y="5513863"/>
            <a:ext cx="575945" cy="676275"/>
          </a:xfrm>
          <a:prstGeom prst="rect">
            <a:avLst/>
          </a:prstGeom>
          <a:noFill/>
          <a:ln>
            <a:noFill/>
          </a:ln>
        </p:spPr>
      </p:pic>
    </p:spTree>
    <p:extLst>
      <p:ext uri="{BB962C8B-B14F-4D97-AF65-F5344CB8AC3E}">
        <p14:creationId xmlns:p14="http://schemas.microsoft.com/office/powerpoint/2010/main" val="2231073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69EFC-9E0F-4331-90FE-30FA1DE14F6A}"/>
              </a:ext>
            </a:extLst>
          </p:cNvPr>
          <p:cNvSpPr>
            <a:spLocks noGrp="1"/>
          </p:cNvSpPr>
          <p:nvPr>
            <p:ph type="title"/>
          </p:nvPr>
        </p:nvSpPr>
        <p:spPr/>
        <p:txBody>
          <a:bodyPr/>
          <a:lstStyle/>
          <a:p>
            <a:pPr algn="ctr"/>
            <a:r>
              <a:rPr lang="en-US" b="1" dirty="0">
                <a:solidFill>
                  <a:schemeClr val="accent1"/>
                </a:solidFill>
              </a:rPr>
              <a:t>NEXT STEPS IN VAW/VAOW PREVALENCE RESEARCH</a:t>
            </a:r>
          </a:p>
        </p:txBody>
      </p:sp>
      <p:sp>
        <p:nvSpPr>
          <p:cNvPr id="3" name="Content Placeholder 2">
            <a:extLst>
              <a:ext uri="{FF2B5EF4-FFF2-40B4-BE49-F238E27FC236}">
                <a16:creationId xmlns:a16="http://schemas.microsoft.com/office/drawing/2014/main" id="{5477F902-94CD-44C6-B745-B609475256DB}"/>
              </a:ext>
            </a:extLst>
          </p:cNvPr>
          <p:cNvSpPr>
            <a:spLocks noGrp="1"/>
          </p:cNvSpPr>
          <p:nvPr>
            <p:ph idx="1"/>
          </p:nvPr>
        </p:nvSpPr>
        <p:spPr/>
        <p:txBody>
          <a:bodyPr>
            <a:normAutofit fontScale="92500" lnSpcReduction="10000"/>
          </a:bodyPr>
          <a:lstStyle/>
          <a:p>
            <a:r>
              <a:rPr lang="en-US" sz="2400" dirty="0"/>
              <a:t>Add questions and probes that are specific to older women.</a:t>
            </a:r>
          </a:p>
          <a:p>
            <a:r>
              <a:rPr lang="en-US" sz="2400" dirty="0"/>
              <a:t>These include:</a:t>
            </a:r>
          </a:p>
          <a:p>
            <a:pPr marL="0" indent="0">
              <a:buNone/>
            </a:pPr>
            <a:endParaRPr lang="en-US" sz="2400" dirty="0"/>
          </a:p>
          <a:p>
            <a:pPr marL="514350" indent="-514350">
              <a:buFont typeface="+mj-lt"/>
              <a:buAutoNum type="arabicPeriod"/>
            </a:pPr>
            <a:r>
              <a:rPr lang="en-US" sz="2400" dirty="0"/>
              <a:t>    </a:t>
            </a:r>
            <a:r>
              <a:rPr lang="en-US" sz="2400" b="1" dirty="0"/>
              <a:t>Financial and material abuse</a:t>
            </a:r>
            <a:r>
              <a:rPr lang="en-US" sz="2400" dirty="0"/>
              <a:t>. VAW studies assume the woman study subject of reproductive age has young children and is dependent on the male spouse/partner for financial and material support. These studies typically subsume financial abuse under the “psychological violence” category.” However, this is a different kind of risk factor for older women who may be financially and materially independent but supporting adult children and other family members who are dependent on them for support or who have ageist notions of entitlement. Older women can also be  targeted by scammers, con artists, and “new best friends”, under non-partner violence,</a:t>
            </a:r>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DE8DB2E7-5C4B-4CB0-B28B-7DB5C6FF6268}"/>
              </a:ext>
            </a:extLst>
          </p:cNvPr>
          <p:cNvSpPr>
            <a:spLocks noGrp="1"/>
          </p:cNvSpPr>
          <p:nvPr>
            <p:ph type="sldNum" sz="quarter" idx="12"/>
          </p:nvPr>
        </p:nvSpPr>
        <p:spPr/>
        <p:txBody>
          <a:bodyPr/>
          <a:lstStyle/>
          <a:p>
            <a:fld id="{3895A099-AF29-4522-9916-0CFA5C37973B}" type="slidenum">
              <a:rPr lang="en-US" smtClean="0"/>
              <a:t>10</a:t>
            </a:fld>
            <a:endParaRPr lang="en-US" dirty="0"/>
          </a:p>
        </p:txBody>
      </p:sp>
    </p:spTree>
    <p:extLst>
      <p:ext uri="{BB962C8B-B14F-4D97-AF65-F5344CB8AC3E}">
        <p14:creationId xmlns:p14="http://schemas.microsoft.com/office/powerpoint/2010/main" val="361458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24A45-A566-4871-BAEC-63A8EFAFA908}"/>
              </a:ext>
            </a:extLst>
          </p:cNvPr>
          <p:cNvSpPr>
            <a:spLocks noGrp="1"/>
          </p:cNvSpPr>
          <p:nvPr>
            <p:ph type="title"/>
          </p:nvPr>
        </p:nvSpPr>
        <p:spPr/>
        <p:txBody>
          <a:bodyPr/>
          <a:lstStyle/>
          <a:p>
            <a:r>
              <a:rPr lang="en-US" b="1" dirty="0">
                <a:solidFill>
                  <a:schemeClr val="accent1"/>
                </a:solidFill>
              </a:rPr>
              <a:t>CON’T</a:t>
            </a:r>
          </a:p>
        </p:txBody>
      </p:sp>
      <p:sp>
        <p:nvSpPr>
          <p:cNvPr id="3" name="Content Placeholder 2">
            <a:extLst>
              <a:ext uri="{FF2B5EF4-FFF2-40B4-BE49-F238E27FC236}">
                <a16:creationId xmlns:a16="http://schemas.microsoft.com/office/drawing/2014/main" id="{27333646-E401-4B13-8D05-5F33FAC9BC90}"/>
              </a:ext>
            </a:extLst>
          </p:cNvPr>
          <p:cNvSpPr>
            <a:spLocks noGrp="1"/>
          </p:cNvSpPr>
          <p:nvPr>
            <p:ph idx="1"/>
          </p:nvPr>
        </p:nvSpPr>
        <p:spPr/>
        <p:txBody>
          <a:bodyPr>
            <a:normAutofit/>
          </a:bodyPr>
          <a:lstStyle/>
          <a:p>
            <a:r>
              <a:rPr lang="en-US" b="1" dirty="0">
                <a:solidFill>
                  <a:schemeClr val="accent1"/>
                </a:solidFill>
              </a:rPr>
              <a:t>2. Neglect</a:t>
            </a:r>
            <a:r>
              <a:rPr lang="en-US" dirty="0">
                <a:solidFill>
                  <a:schemeClr val="accent1"/>
                </a:solidFill>
              </a:rPr>
              <a:t>: </a:t>
            </a:r>
            <a:r>
              <a:rPr lang="en-US" dirty="0"/>
              <a:t>Most older people including older women are independent and contribute to the wellbeing of their families and communities. Some may have health and other conditions that require they receive assistance to remain in their homes and communities.</a:t>
            </a:r>
          </a:p>
          <a:p>
            <a:r>
              <a:rPr lang="en-US" dirty="0"/>
              <a:t>Those older women, particularly when suffering from chronic non-communicative diseases like arthritis, diabetes and other infirmities associated with age, may need assistance from family members and other caregivers.</a:t>
            </a:r>
          </a:p>
          <a:p>
            <a:r>
              <a:rPr lang="en-US" dirty="0"/>
              <a:t>When their designated caregivers are unwilling or unable to provide needed care, older people can suffer dire consequences. Questions and prompts for this category of abuse  should be included in prevalence studies on violence against women of all ages.</a:t>
            </a:r>
          </a:p>
        </p:txBody>
      </p:sp>
      <p:sp>
        <p:nvSpPr>
          <p:cNvPr id="4" name="Slide Number Placeholder 3">
            <a:extLst>
              <a:ext uri="{FF2B5EF4-FFF2-40B4-BE49-F238E27FC236}">
                <a16:creationId xmlns:a16="http://schemas.microsoft.com/office/drawing/2014/main" id="{05B73877-0BEF-4234-BA0F-AD32F2BD84AE}"/>
              </a:ext>
            </a:extLst>
          </p:cNvPr>
          <p:cNvSpPr>
            <a:spLocks noGrp="1"/>
          </p:cNvSpPr>
          <p:nvPr>
            <p:ph type="sldNum" sz="quarter" idx="12"/>
          </p:nvPr>
        </p:nvSpPr>
        <p:spPr/>
        <p:txBody>
          <a:bodyPr/>
          <a:lstStyle/>
          <a:p>
            <a:fld id="{3895A099-AF29-4522-9916-0CFA5C37973B}" type="slidenum">
              <a:rPr lang="en-US" smtClean="0"/>
              <a:t>11</a:t>
            </a:fld>
            <a:endParaRPr lang="en-US" dirty="0"/>
          </a:p>
        </p:txBody>
      </p:sp>
    </p:spTree>
    <p:extLst>
      <p:ext uri="{BB962C8B-B14F-4D97-AF65-F5344CB8AC3E}">
        <p14:creationId xmlns:p14="http://schemas.microsoft.com/office/powerpoint/2010/main" val="3265123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417D6-8887-469A-BF24-028AAAAF57E4}"/>
              </a:ext>
            </a:extLst>
          </p:cNvPr>
          <p:cNvSpPr>
            <a:spLocks noGrp="1"/>
          </p:cNvSpPr>
          <p:nvPr>
            <p:ph type="title"/>
          </p:nvPr>
        </p:nvSpPr>
        <p:spPr/>
        <p:txBody>
          <a:bodyPr>
            <a:normAutofit/>
          </a:bodyPr>
          <a:lstStyle/>
          <a:p>
            <a:pPr algn="ctr"/>
            <a:r>
              <a:rPr lang="en-US" sz="4400" b="1" dirty="0">
                <a:solidFill>
                  <a:schemeClr val="accent1"/>
                </a:solidFill>
              </a:rPr>
              <a:t>ADDITIONAL QUESTIONS AND PROMPTS ON PERPETRATORS</a:t>
            </a:r>
          </a:p>
        </p:txBody>
      </p:sp>
      <p:sp>
        <p:nvSpPr>
          <p:cNvPr id="3" name="Content Placeholder 2">
            <a:extLst>
              <a:ext uri="{FF2B5EF4-FFF2-40B4-BE49-F238E27FC236}">
                <a16:creationId xmlns:a16="http://schemas.microsoft.com/office/drawing/2014/main" id="{51E22C09-8A97-45ED-A86C-89F78CD26A6B}"/>
              </a:ext>
            </a:extLst>
          </p:cNvPr>
          <p:cNvSpPr>
            <a:spLocks noGrp="1"/>
          </p:cNvSpPr>
          <p:nvPr>
            <p:ph idx="1"/>
          </p:nvPr>
        </p:nvSpPr>
        <p:spPr/>
        <p:txBody>
          <a:bodyPr>
            <a:normAutofit lnSpcReduction="10000"/>
          </a:bodyPr>
          <a:lstStyle/>
          <a:p>
            <a:r>
              <a:rPr lang="en-US" sz="2400" dirty="0"/>
              <a:t>Sadly, adult children and grandchildren can be perpetrators of violence against older women.</a:t>
            </a:r>
          </a:p>
          <a:p>
            <a:r>
              <a:rPr lang="en-US" sz="2400" dirty="0"/>
              <a:t>Questions and prompts that encourage older women subjects to speak to this could also help to obtain a more accurate prevalence rate for this population.</a:t>
            </a:r>
          </a:p>
          <a:p>
            <a:r>
              <a:rPr lang="en-US" sz="2400" dirty="0"/>
              <a:t>The fact that adult children and even grandchildren are perpetrators of violence can be extremely painful for older women and questions about this need to be approached with great care and sensitivity by interviewers. Specialized training for interviewers is recommended. As with surveys on all forms of domestic violence, interviewers should conduct interviews in private with older women when they live in multi-family households. Guidance on the formulation of questions regarding this  can be useful (Smith, 2022).</a:t>
            </a:r>
          </a:p>
        </p:txBody>
      </p:sp>
      <p:sp>
        <p:nvSpPr>
          <p:cNvPr id="4" name="Slide Number Placeholder 3">
            <a:extLst>
              <a:ext uri="{FF2B5EF4-FFF2-40B4-BE49-F238E27FC236}">
                <a16:creationId xmlns:a16="http://schemas.microsoft.com/office/drawing/2014/main" id="{45DB1B68-8576-4EFA-9646-832850E0140F}"/>
              </a:ext>
            </a:extLst>
          </p:cNvPr>
          <p:cNvSpPr>
            <a:spLocks noGrp="1"/>
          </p:cNvSpPr>
          <p:nvPr>
            <p:ph type="sldNum" sz="quarter" idx="12"/>
          </p:nvPr>
        </p:nvSpPr>
        <p:spPr/>
        <p:txBody>
          <a:bodyPr/>
          <a:lstStyle/>
          <a:p>
            <a:fld id="{3895A099-AF29-4522-9916-0CFA5C37973B}" type="slidenum">
              <a:rPr lang="en-US" smtClean="0"/>
              <a:t>12</a:t>
            </a:fld>
            <a:endParaRPr lang="en-US" dirty="0"/>
          </a:p>
        </p:txBody>
      </p:sp>
    </p:spTree>
    <p:extLst>
      <p:ext uri="{BB962C8B-B14F-4D97-AF65-F5344CB8AC3E}">
        <p14:creationId xmlns:p14="http://schemas.microsoft.com/office/powerpoint/2010/main" val="3630820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352A9-F936-4C41-849A-5D4C00EE2210}"/>
              </a:ext>
            </a:extLst>
          </p:cNvPr>
          <p:cNvSpPr>
            <a:spLocks noGrp="1"/>
          </p:cNvSpPr>
          <p:nvPr>
            <p:ph type="title"/>
          </p:nvPr>
        </p:nvSpPr>
        <p:spPr/>
        <p:txBody>
          <a:bodyPr>
            <a:normAutofit/>
          </a:bodyPr>
          <a:lstStyle/>
          <a:p>
            <a:pPr algn="ctr"/>
            <a:r>
              <a:rPr lang="en-US" sz="4000" b="1" dirty="0">
                <a:solidFill>
                  <a:schemeClr val="accent1"/>
                </a:solidFill>
              </a:rPr>
              <a:t>STUDY ON VIOLENCE EXPERIENCED BY OLDER WOMEN IN SOUTH-EAST AND EASTERN EUROPE</a:t>
            </a:r>
          </a:p>
        </p:txBody>
      </p:sp>
      <p:sp>
        <p:nvSpPr>
          <p:cNvPr id="3" name="Content Placeholder 2">
            <a:extLst>
              <a:ext uri="{FF2B5EF4-FFF2-40B4-BE49-F238E27FC236}">
                <a16:creationId xmlns:a16="http://schemas.microsoft.com/office/drawing/2014/main" id="{9D5088A2-025C-49F4-A45B-7A5B3EEE8487}"/>
              </a:ext>
            </a:extLst>
          </p:cNvPr>
          <p:cNvSpPr>
            <a:spLocks noGrp="1"/>
          </p:cNvSpPr>
          <p:nvPr>
            <p:ph idx="1"/>
          </p:nvPr>
        </p:nvSpPr>
        <p:spPr/>
        <p:txBody>
          <a:bodyPr>
            <a:normAutofit fontScale="92500" lnSpcReduction="10000"/>
          </a:bodyPr>
          <a:lstStyle/>
          <a:p>
            <a:r>
              <a:rPr lang="en-US" sz="3200" dirty="0"/>
              <a:t>This is a model study that informs about violence against older women in a part of the world where little is known on this topic.</a:t>
            </a:r>
          </a:p>
          <a:p>
            <a:r>
              <a:rPr lang="en-US" sz="3200" dirty="0"/>
              <a:t>It is an outstanding example of  forging productive partnerships among researchers to maximize use of available data.</a:t>
            </a:r>
          </a:p>
          <a:p>
            <a:r>
              <a:rPr lang="en-US" sz="3200" dirty="0"/>
              <a:t>It expands knowledge about an important social issue that will advance policy, programs and interventions to protect and empower women of all ages, and in particular older women, who are experiencing violence and enable them to be and remain safe. </a:t>
            </a:r>
          </a:p>
        </p:txBody>
      </p:sp>
      <p:sp>
        <p:nvSpPr>
          <p:cNvPr id="4" name="Slide Number Placeholder 3">
            <a:extLst>
              <a:ext uri="{FF2B5EF4-FFF2-40B4-BE49-F238E27FC236}">
                <a16:creationId xmlns:a16="http://schemas.microsoft.com/office/drawing/2014/main" id="{E22AB85B-9B3B-438E-ABDF-823ECD2C3AE3}"/>
              </a:ext>
            </a:extLst>
          </p:cNvPr>
          <p:cNvSpPr>
            <a:spLocks noGrp="1"/>
          </p:cNvSpPr>
          <p:nvPr>
            <p:ph type="sldNum" sz="quarter" idx="12"/>
          </p:nvPr>
        </p:nvSpPr>
        <p:spPr/>
        <p:txBody>
          <a:bodyPr/>
          <a:lstStyle/>
          <a:p>
            <a:fld id="{3895A099-AF29-4522-9916-0CFA5C37973B}" type="slidenum">
              <a:rPr lang="en-US" smtClean="0"/>
              <a:t>13</a:t>
            </a:fld>
            <a:endParaRPr lang="en-US" dirty="0"/>
          </a:p>
        </p:txBody>
      </p:sp>
    </p:spTree>
    <p:extLst>
      <p:ext uri="{BB962C8B-B14F-4D97-AF65-F5344CB8AC3E}">
        <p14:creationId xmlns:p14="http://schemas.microsoft.com/office/powerpoint/2010/main" val="622234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4B281-AAE8-455C-9BD8-31214270661B}"/>
              </a:ext>
            </a:extLst>
          </p:cNvPr>
          <p:cNvSpPr>
            <a:spLocks noGrp="1"/>
          </p:cNvSpPr>
          <p:nvPr>
            <p:ph type="title"/>
          </p:nvPr>
        </p:nvSpPr>
        <p:spPr/>
        <p:txBody>
          <a:bodyPr>
            <a:normAutofit/>
          </a:bodyPr>
          <a:lstStyle/>
          <a:p>
            <a:pPr algn="ctr"/>
            <a:r>
              <a:rPr lang="en-US" sz="4800" b="1" dirty="0"/>
              <a:t>Presenter’s Contact Information</a:t>
            </a:r>
          </a:p>
        </p:txBody>
      </p:sp>
      <p:sp>
        <p:nvSpPr>
          <p:cNvPr id="3" name="Content Placeholder 2">
            <a:extLst>
              <a:ext uri="{FF2B5EF4-FFF2-40B4-BE49-F238E27FC236}">
                <a16:creationId xmlns:a16="http://schemas.microsoft.com/office/drawing/2014/main" id="{18F43C4B-A1D5-4B73-A402-B8CC6DE26666}"/>
              </a:ext>
            </a:extLst>
          </p:cNvPr>
          <p:cNvSpPr>
            <a:spLocks noGrp="1"/>
          </p:cNvSpPr>
          <p:nvPr>
            <p:ph idx="1"/>
          </p:nvPr>
        </p:nvSpPr>
        <p:spPr/>
        <p:txBody>
          <a:bodyPr>
            <a:normAutofit lnSpcReduction="10000"/>
          </a:bodyPr>
          <a:lstStyle/>
          <a:p>
            <a:r>
              <a:rPr lang="en-US" sz="4000" b="1" i="1" dirty="0"/>
              <a:t>For information on studies cited in this presentation, please contact me at:</a:t>
            </a:r>
          </a:p>
          <a:p>
            <a:endParaRPr lang="en-US" sz="4000" b="1" i="1" dirty="0"/>
          </a:p>
          <a:p>
            <a:r>
              <a:rPr lang="en-US" sz="4000" b="1" dirty="0"/>
              <a:t>Patricia Brownell</a:t>
            </a:r>
          </a:p>
          <a:p>
            <a:r>
              <a:rPr lang="en-US" sz="4000" b="1" dirty="0"/>
              <a:t>Fordham University, New York, New York</a:t>
            </a:r>
          </a:p>
          <a:p>
            <a:r>
              <a:rPr lang="en-US" sz="4000" b="1" dirty="0"/>
              <a:t>brownell@fordham.edu</a:t>
            </a:r>
          </a:p>
          <a:p>
            <a:endParaRPr lang="en-US" dirty="0"/>
          </a:p>
        </p:txBody>
      </p:sp>
      <p:sp>
        <p:nvSpPr>
          <p:cNvPr id="4" name="Slide Number Placeholder 3">
            <a:extLst>
              <a:ext uri="{FF2B5EF4-FFF2-40B4-BE49-F238E27FC236}">
                <a16:creationId xmlns:a16="http://schemas.microsoft.com/office/drawing/2014/main" id="{FDD18C38-5089-4F41-A8DF-E62C902AD281}"/>
              </a:ext>
            </a:extLst>
          </p:cNvPr>
          <p:cNvSpPr>
            <a:spLocks noGrp="1"/>
          </p:cNvSpPr>
          <p:nvPr>
            <p:ph type="sldNum" sz="quarter" idx="12"/>
          </p:nvPr>
        </p:nvSpPr>
        <p:spPr/>
        <p:txBody>
          <a:bodyPr/>
          <a:lstStyle/>
          <a:p>
            <a:fld id="{3895A099-AF29-4522-9916-0CFA5C37973B}" type="slidenum">
              <a:rPr lang="en-US" smtClean="0"/>
              <a:t>14</a:t>
            </a:fld>
            <a:endParaRPr lang="en-US" dirty="0"/>
          </a:p>
        </p:txBody>
      </p:sp>
    </p:spTree>
    <p:extLst>
      <p:ext uri="{BB962C8B-B14F-4D97-AF65-F5344CB8AC3E}">
        <p14:creationId xmlns:p14="http://schemas.microsoft.com/office/powerpoint/2010/main" val="113245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5A924-E767-4F53-8E2C-D67EAC3160A7}"/>
              </a:ext>
            </a:extLst>
          </p:cNvPr>
          <p:cNvSpPr>
            <a:spLocks noGrp="1"/>
          </p:cNvSpPr>
          <p:nvPr>
            <p:ph type="title"/>
          </p:nvPr>
        </p:nvSpPr>
        <p:spPr/>
        <p:txBody>
          <a:bodyPr>
            <a:normAutofit fontScale="90000"/>
          </a:bodyPr>
          <a:lstStyle/>
          <a:p>
            <a:r>
              <a:rPr lang="en-US" b="1" dirty="0">
                <a:solidFill>
                  <a:schemeClr val="accent1"/>
                </a:solidFill>
              </a:rPr>
              <a:t>Data on Neglect, Abuse and Violence Against Older Women (VAOW): An acknowledged Gap</a:t>
            </a:r>
          </a:p>
        </p:txBody>
      </p:sp>
      <p:sp>
        <p:nvSpPr>
          <p:cNvPr id="3" name="Content Placeholder 2">
            <a:extLst>
              <a:ext uri="{FF2B5EF4-FFF2-40B4-BE49-F238E27FC236}">
                <a16:creationId xmlns:a16="http://schemas.microsoft.com/office/drawing/2014/main" id="{4D7763B4-0C5F-4321-8AB2-B37FB298D2C7}"/>
              </a:ext>
            </a:extLst>
          </p:cNvPr>
          <p:cNvSpPr>
            <a:spLocks noGrp="1"/>
          </p:cNvSpPr>
          <p:nvPr>
            <p:ph idx="1"/>
          </p:nvPr>
        </p:nvSpPr>
        <p:spPr>
          <a:xfrm>
            <a:off x="1097280" y="1853685"/>
            <a:ext cx="10058400" cy="4023360"/>
          </a:xfrm>
        </p:spPr>
        <p:txBody>
          <a:bodyPr>
            <a:normAutofit/>
          </a:bodyPr>
          <a:lstStyle/>
          <a:p>
            <a:r>
              <a:rPr lang="en-US" sz="2400" dirty="0"/>
              <a:t>United Nations (UN) Department of  Economic and Social Affairs (DESA) hosted an Expert Group Meeting (EGM) in New York City (NYC) in November 2013.</a:t>
            </a:r>
          </a:p>
          <a:p>
            <a:r>
              <a:rPr lang="en-US" sz="2400" b="1" dirty="0">
                <a:solidFill>
                  <a:schemeClr val="accent1"/>
                </a:solidFill>
              </a:rPr>
              <a:t>Purpose</a:t>
            </a:r>
            <a:r>
              <a:rPr lang="en-US" sz="2400" dirty="0">
                <a:solidFill>
                  <a:schemeClr val="accent1"/>
                </a:solidFill>
              </a:rPr>
              <a:t>: </a:t>
            </a:r>
            <a:r>
              <a:rPr lang="en-US" sz="2400" dirty="0"/>
              <a:t>to identify research on this topic and international prevalence data</a:t>
            </a:r>
          </a:p>
          <a:p>
            <a:r>
              <a:rPr lang="en-US" sz="2400" b="1" dirty="0">
                <a:solidFill>
                  <a:schemeClr val="accent1"/>
                </a:solidFill>
              </a:rPr>
              <a:t>Attendees</a:t>
            </a:r>
            <a:r>
              <a:rPr lang="en-US" sz="2400" dirty="0">
                <a:solidFill>
                  <a:schemeClr val="accent1"/>
                </a:solidFill>
              </a:rPr>
              <a:t> </a:t>
            </a:r>
            <a:r>
              <a:rPr lang="en-US" sz="2400" dirty="0"/>
              <a:t>included Amal Abou Rafeh, now Chief of Programme on Ageing Unit of the UN DESA/NYC; Natasa  Todorović and Milutin Vračević, Red Cross of Serbia; Susan Somers,  INPEA;  myself, Fordham University (USA);, Bridget Penhale, now Reader Emerita, University of East Anglia, UK,  and others.</a:t>
            </a:r>
          </a:p>
          <a:p>
            <a:r>
              <a:rPr lang="en-US" sz="2400" b="1" dirty="0">
                <a:solidFill>
                  <a:schemeClr val="accent1"/>
                </a:solidFill>
              </a:rPr>
              <a:t>Most prominent gap issue identified</a:t>
            </a:r>
            <a:r>
              <a:rPr lang="en-US" sz="2400" dirty="0">
                <a:solidFill>
                  <a:schemeClr val="accent1"/>
                </a:solidFill>
              </a:rPr>
              <a:t>: </a:t>
            </a:r>
            <a:r>
              <a:rPr lang="en-US" sz="2400" dirty="0"/>
              <a:t>lack of international prevalence data on violence against older women that could better inform governments, policy makers, service providers , planners and the general public.</a:t>
            </a:r>
          </a:p>
        </p:txBody>
      </p:sp>
      <p:sp>
        <p:nvSpPr>
          <p:cNvPr id="4" name="Slide Number Placeholder 3">
            <a:extLst>
              <a:ext uri="{FF2B5EF4-FFF2-40B4-BE49-F238E27FC236}">
                <a16:creationId xmlns:a16="http://schemas.microsoft.com/office/drawing/2014/main" id="{5709D249-3EEF-44F2-910D-70ECCA6E5897}"/>
              </a:ext>
            </a:extLst>
          </p:cNvPr>
          <p:cNvSpPr>
            <a:spLocks noGrp="1"/>
          </p:cNvSpPr>
          <p:nvPr>
            <p:ph type="sldNum" sz="quarter" idx="12"/>
          </p:nvPr>
        </p:nvSpPr>
        <p:spPr/>
        <p:txBody>
          <a:bodyPr/>
          <a:lstStyle/>
          <a:p>
            <a:fld id="{3895A099-AF29-4522-9916-0CFA5C37973B}" type="slidenum">
              <a:rPr lang="en-US" smtClean="0"/>
              <a:t>2</a:t>
            </a:fld>
            <a:endParaRPr lang="en-US" dirty="0"/>
          </a:p>
        </p:txBody>
      </p:sp>
    </p:spTree>
    <p:extLst>
      <p:ext uri="{BB962C8B-B14F-4D97-AF65-F5344CB8AC3E}">
        <p14:creationId xmlns:p14="http://schemas.microsoft.com/office/powerpoint/2010/main" val="267352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920E5-C67E-4CD0-B96C-C9B425BF9AFD}"/>
              </a:ext>
            </a:extLst>
          </p:cNvPr>
          <p:cNvSpPr>
            <a:spLocks noGrp="1"/>
          </p:cNvSpPr>
          <p:nvPr>
            <p:ph type="title"/>
          </p:nvPr>
        </p:nvSpPr>
        <p:spPr/>
        <p:txBody>
          <a:bodyPr>
            <a:noAutofit/>
          </a:bodyPr>
          <a:lstStyle/>
          <a:p>
            <a:pPr algn="ctr"/>
            <a:r>
              <a:rPr lang="en-US" sz="3600" b="1" dirty="0">
                <a:solidFill>
                  <a:schemeClr val="accent1"/>
                </a:solidFill>
              </a:rPr>
              <a:t>NO SINGLE PREVALENCE RATE FOR VAOW INTERNATIONALLY, BASED ON EXISTING RESEARCH AT THAT TIME</a:t>
            </a:r>
          </a:p>
        </p:txBody>
      </p:sp>
      <p:sp>
        <p:nvSpPr>
          <p:cNvPr id="3" name="Content Placeholder 2">
            <a:extLst>
              <a:ext uri="{FF2B5EF4-FFF2-40B4-BE49-F238E27FC236}">
                <a16:creationId xmlns:a16="http://schemas.microsoft.com/office/drawing/2014/main" id="{6DC5A26B-653D-44FC-9255-4123EE31102F}"/>
              </a:ext>
            </a:extLst>
          </p:cNvPr>
          <p:cNvSpPr>
            <a:spLocks noGrp="1"/>
          </p:cNvSpPr>
          <p:nvPr>
            <p:ph idx="1"/>
          </p:nvPr>
        </p:nvSpPr>
        <p:spPr/>
        <p:txBody>
          <a:bodyPr>
            <a:noAutofit/>
          </a:bodyPr>
          <a:lstStyle/>
          <a:p>
            <a:r>
              <a:rPr lang="en-US" b="1" dirty="0"/>
              <a:t>Instead, a diversity of prevalence findings were identified depending on the value frame within which the study was conducted. These include:</a:t>
            </a:r>
          </a:p>
          <a:p>
            <a:r>
              <a:rPr lang="en-US" b="1" dirty="0">
                <a:solidFill>
                  <a:schemeClr val="accent1"/>
                </a:solidFill>
              </a:rPr>
              <a:t>Violence Against Women (VAW) prevalence studies</a:t>
            </a:r>
            <a:r>
              <a:rPr lang="en-US" dirty="0">
                <a:solidFill>
                  <a:schemeClr val="accent1"/>
                </a:solidFill>
              </a:rPr>
              <a:t>: </a:t>
            </a:r>
            <a:r>
              <a:rPr lang="en-US" dirty="0"/>
              <a:t>Example is the  2005 multi-national study conducted by the World Health Organization: </a:t>
            </a:r>
            <a:r>
              <a:rPr lang="en-US" u="sng" dirty="0"/>
              <a:t>WHO Multi-Country Study on Women’s Health and Domestic Violence Against Women</a:t>
            </a:r>
            <a:r>
              <a:rPr lang="en-US" dirty="0"/>
              <a:t>. Findings did not include any prevalence data on older women  - </a:t>
            </a:r>
            <a:r>
              <a:rPr lang="en-US" i="1" dirty="0"/>
              <a:t>no women over age 49 included in the study sample</a:t>
            </a:r>
            <a:r>
              <a:rPr lang="en-US" dirty="0"/>
              <a:t>.</a:t>
            </a:r>
          </a:p>
          <a:p>
            <a:r>
              <a:rPr lang="en-US" b="1" dirty="0">
                <a:solidFill>
                  <a:schemeClr val="accent1"/>
                </a:solidFill>
              </a:rPr>
              <a:t>Active Ageing Prevalence Studies</a:t>
            </a:r>
            <a:r>
              <a:rPr lang="en-US" dirty="0">
                <a:solidFill>
                  <a:schemeClr val="accent1"/>
                </a:solidFill>
              </a:rPr>
              <a:t>: </a:t>
            </a:r>
            <a:r>
              <a:rPr lang="en-US" dirty="0"/>
              <a:t>One multi-country study was identified that  focused exclusively on older women aged 60 years and older: </a:t>
            </a:r>
            <a:r>
              <a:rPr lang="en-US" u="sng" dirty="0"/>
              <a:t>Prevalence Study of Abuse and Violence Against Older Women: Results of a Multi-Cultural Survey</a:t>
            </a:r>
            <a:r>
              <a:rPr lang="en-US" dirty="0"/>
              <a:t>. This is the European multi-national study undertaken as part of the DAPHNE Project (Luoma et al., 2011). Survey questions were formulated for this stage of the life course, and study found a very high prevalence rate</a:t>
            </a:r>
            <a:r>
              <a:rPr lang="en-US" sz="2400" dirty="0"/>
              <a:t>. </a:t>
            </a:r>
          </a:p>
        </p:txBody>
      </p:sp>
      <p:sp>
        <p:nvSpPr>
          <p:cNvPr id="4" name="Slide Number Placeholder 3">
            <a:extLst>
              <a:ext uri="{FF2B5EF4-FFF2-40B4-BE49-F238E27FC236}">
                <a16:creationId xmlns:a16="http://schemas.microsoft.com/office/drawing/2014/main" id="{51A6BEDB-C391-4664-9747-57E3ED446455}"/>
              </a:ext>
            </a:extLst>
          </p:cNvPr>
          <p:cNvSpPr>
            <a:spLocks noGrp="1"/>
          </p:cNvSpPr>
          <p:nvPr>
            <p:ph type="sldNum" sz="quarter" idx="12"/>
          </p:nvPr>
        </p:nvSpPr>
        <p:spPr/>
        <p:txBody>
          <a:bodyPr/>
          <a:lstStyle/>
          <a:p>
            <a:fld id="{3895A099-AF29-4522-9916-0CFA5C37973B}" type="slidenum">
              <a:rPr lang="en-US" smtClean="0"/>
              <a:t>3</a:t>
            </a:fld>
            <a:endParaRPr lang="en-US" dirty="0"/>
          </a:p>
        </p:txBody>
      </p:sp>
    </p:spTree>
    <p:extLst>
      <p:ext uri="{BB962C8B-B14F-4D97-AF65-F5344CB8AC3E}">
        <p14:creationId xmlns:p14="http://schemas.microsoft.com/office/powerpoint/2010/main" val="3336756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910A9-A8CE-49A3-98A5-359BEC4976C0}"/>
              </a:ext>
            </a:extLst>
          </p:cNvPr>
          <p:cNvSpPr>
            <a:spLocks noGrp="1"/>
          </p:cNvSpPr>
          <p:nvPr>
            <p:ph type="title"/>
          </p:nvPr>
        </p:nvSpPr>
        <p:spPr/>
        <p:txBody>
          <a:bodyPr/>
          <a:lstStyle/>
          <a:p>
            <a:r>
              <a:rPr lang="en-US" b="1" dirty="0">
                <a:solidFill>
                  <a:schemeClr val="accent1"/>
                </a:solidFill>
              </a:rPr>
              <a:t>CON’T</a:t>
            </a:r>
          </a:p>
        </p:txBody>
      </p:sp>
      <p:sp>
        <p:nvSpPr>
          <p:cNvPr id="3" name="Content Placeholder 2">
            <a:extLst>
              <a:ext uri="{FF2B5EF4-FFF2-40B4-BE49-F238E27FC236}">
                <a16:creationId xmlns:a16="http://schemas.microsoft.com/office/drawing/2014/main" id="{70FF58FE-D885-4C48-AF67-76B7B6FDCEFC}"/>
              </a:ext>
            </a:extLst>
          </p:cNvPr>
          <p:cNvSpPr>
            <a:spLocks noGrp="1"/>
          </p:cNvSpPr>
          <p:nvPr>
            <p:ph idx="1"/>
          </p:nvPr>
        </p:nvSpPr>
        <p:spPr/>
        <p:txBody>
          <a:bodyPr>
            <a:normAutofit/>
          </a:bodyPr>
          <a:lstStyle/>
          <a:p>
            <a:r>
              <a:rPr lang="en-US" sz="2400" dirty="0">
                <a:solidFill>
                  <a:schemeClr val="accent1"/>
                </a:solidFill>
              </a:rPr>
              <a:t>Vulnerable Older Adult  </a:t>
            </a:r>
            <a:r>
              <a:rPr lang="en-US" sz="2400" dirty="0"/>
              <a:t>(Gender-Neutral): An example of  a multi-national study on vulnerable older adults*, including those in care homes and or with in-home care, is the: </a:t>
            </a:r>
            <a:r>
              <a:rPr lang="en-US" sz="2400" u="sng" dirty="0"/>
              <a:t>European Report on Maltreatment of Older Adults</a:t>
            </a:r>
            <a:r>
              <a:rPr lang="en-US" sz="2400" dirty="0"/>
              <a:t>, conducted by WHO Europe (2011). It is comprehensive in its overview of ways in which older adults, including older women, are vulnerable to abuse and neglect, but reports prevalence data from multiple studies without adding to this knowledge base. </a:t>
            </a:r>
          </a:p>
          <a:p>
            <a:pPr marL="0" indent="0">
              <a:buNone/>
            </a:pPr>
            <a:r>
              <a:rPr lang="en-US" sz="2400" dirty="0"/>
              <a:t>  *</a:t>
            </a:r>
            <a:r>
              <a:rPr lang="en-US" sz="2400" i="1" dirty="0"/>
              <a:t>Vulnerable older adults in care homes and other institutional settings are very difficult to survey because Institutional Review Boards (IRBs) that  are responsible for protection of human subjects require proof of informed consent. Also, residential care facilities may not provide access to researchers wishing to interview older residents.</a:t>
            </a:r>
          </a:p>
        </p:txBody>
      </p:sp>
      <p:sp>
        <p:nvSpPr>
          <p:cNvPr id="4" name="Slide Number Placeholder 3">
            <a:extLst>
              <a:ext uri="{FF2B5EF4-FFF2-40B4-BE49-F238E27FC236}">
                <a16:creationId xmlns:a16="http://schemas.microsoft.com/office/drawing/2014/main" id="{7E88A61C-9AD3-4C81-B5D2-4EA576DD5006}"/>
              </a:ext>
            </a:extLst>
          </p:cNvPr>
          <p:cNvSpPr>
            <a:spLocks noGrp="1"/>
          </p:cNvSpPr>
          <p:nvPr>
            <p:ph type="sldNum" sz="quarter" idx="12"/>
          </p:nvPr>
        </p:nvSpPr>
        <p:spPr/>
        <p:txBody>
          <a:bodyPr/>
          <a:lstStyle/>
          <a:p>
            <a:fld id="{3895A099-AF29-4522-9916-0CFA5C37973B}" type="slidenum">
              <a:rPr lang="en-US" smtClean="0"/>
              <a:t>4</a:t>
            </a:fld>
            <a:endParaRPr lang="en-US" dirty="0"/>
          </a:p>
        </p:txBody>
      </p:sp>
    </p:spTree>
    <p:extLst>
      <p:ext uri="{BB962C8B-B14F-4D97-AF65-F5344CB8AC3E}">
        <p14:creationId xmlns:p14="http://schemas.microsoft.com/office/powerpoint/2010/main" val="3230538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F85B0-EBC4-4F0A-AA83-A08D4AD64DCA}"/>
              </a:ext>
            </a:extLst>
          </p:cNvPr>
          <p:cNvSpPr>
            <a:spLocks noGrp="1"/>
          </p:cNvSpPr>
          <p:nvPr>
            <p:ph type="title"/>
          </p:nvPr>
        </p:nvSpPr>
        <p:spPr/>
        <p:txBody>
          <a:bodyPr>
            <a:normAutofit fontScale="90000"/>
          </a:bodyPr>
          <a:lstStyle/>
          <a:p>
            <a:pPr algn="ctr"/>
            <a:r>
              <a:rPr lang="en-US" b="1" dirty="0">
                <a:solidFill>
                  <a:schemeClr val="accent1"/>
                </a:solidFill>
              </a:rPr>
              <a:t>GAPS IDENTIFIED AND RECOMMENDATIONS MADE FROM THE EGM</a:t>
            </a:r>
          </a:p>
        </p:txBody>
      </p:sp>
      <p:sp>
        <p:nvSpPr>
          <p:cNvPr id="3" name="Content Placeholder 2">
            <a:extLst>
              <a:ext uri="{FF2B5EF4-FFF2-40B4-BE49-F238E27FC236}">
                <a16:creationId xmlns:a16="http://schemas.microsoft.com/office/drawing/2014/main" id="{3D868FCF-9F34-4CD6-B474-6D2865411571}"/>
              </a:ext>
            </a:extLst>
          </p:cNvPr>
          <p:cNvSpPr>
            <a:spLocks noGrp="1"/>
          </p:cNvSpPr>
          <p:nvPr>
            <p:ph idx="1"/>
          </p:nvPr>
        </p:nvSpPr>
        <p:spPr/>
        <p:txBody>
          <a:bodyPr>
            <a:noAutofit/>
          </a:bodyPr>
          <a:lstStyle/>
          <a:p>
            <a:r>
              <a:rPr lang="en-US" sz="2400" b="1" dirty="0">
                <a:solidFill>
                  <a:schemeClr val="accent1"/>
                </a:solidFill>
              </a:rPr>
              <a:t>Need to identify a single international prevalence </a:t>
            </a:r>
            <a:r>
              <a:rPr lang="en-US" sz="2400" dirty="0"/>
              <a:t>rate for VAOW, </a:t>
            </a:r>
            <a:r>
              <a:rPr lang="en-US" sz="2400" i="1" dirty="0"/>
              <a:t>while acknowledging differences among countries and regions</a:t>
            </a:r>
            <a:r>
              <a:rPr lang="en-US" sz="2400" dirty="0"/>
              <a:t>.</a:t>
            </a:r>
          </a:p>
          <a:p>
            <a:r>
              <a:rPr lang="en-US" sz="2400" b="1" dirty="0">
                <a:solidFill>
                  <a:schemeClr val="accent1"/>
                </a:solidFill>
              </a:rPr>
              <a:t>Need to focus on those countries and regions </a:t>
            </a:r>
            <a:r>
              <a:rPr lang="en-US" sz="2400" dirty="0"/>
              <a:t>for which community prevalence studies have not been conducted.</a:t>
            </a:r>
          </a:p>
          <a:p>
            <a:r>
              <a:rPr lang="en-US" sz="2400" b="1" dirty="0">
                <a:solidFill>
                  <a:schemeClr val="accent1"/>
                </a:solidFill>
              </a:rPr>
              <a:t>Need to promote a life course perspective </a:t>
            </a:r>
            <a:r>
              <a:rPr lang="en-US" sz="2400" dirty="0"/>
              <a:t>on VAOW.</a:t>
            </a:r>
          </a:p>
          <a:p>
            <a:r>
              <a:rPr lang="en-US" sz="2400" b="1" dirty="0">
                <a:solidFill>
                  <a:schemeClr val="accent1"/>
                </a:solidFill>
              </a:rPr>
              <a:t>Need to address barriers to obtaining prevalence data on older women </a:t>
            </a:r>
            <a:r>
              <a:rPr lang="en-US" sz="2400" dirty="0"/>
              <a:t>and particularly those deemed most vulnerable to violence*. </a:t>
            </a:r>
          </a:p>
          <a:p>
            <a:pPr marL="0" indent="0">
              <a:buNone/>
            </a:pPr>
            <a:r>
              <a:rPr lang="en-US" sz="2400" dirty="0">
                <a:solidFill>
                  <a:schemeClr val="accent1"/>
                </a:solidFill>
              </a:rPr>
              <a:t>*</a:t>
            </a:r>
            <a:r>
              <a:rPr lang="en-US" sz="2400" b="1" i="1" dirty="0">
                <a:solidFill>
                  <a:schemeClr val="accent1"/>
                </a:solidFill>
              </a:rPr>
              <a:t>Most older women, particularly those who live in the community, are not vulnerable to the extent they cannot actively participate in the families, communities and in research surveys.</a:t>
            </a:r>
          </a:p>
        </p:txBody>
      </p:sp>
      <p:sp>
        <p:nvSpPr>
          <p:cNvPr id="4" name="Slide Number Placeholder 3">
            <a:extLst>
              <a:ext uri="{FF2B5EF4-FFF2-40B4-BE49-F238E27FC236}">
                <a16:creationId xmlns:a16="http://schemas.microsoft.com/office/drawing/2014/main" id="{B21D0302-8121-428E-B1BC-2A0880EF8EB8}"/>
              </a:ext>
            </a:extLst>
          </p:cNvPr>
          <p:cNvSpPr>
            <a:spLocks noGrp="1"/>
          </p:cNvSpPr>
          <p:nvPr>
            <p:ph type="sldNum" sz="quarter" idx="12"/>
          </p:nvPr>
        </p:nvSpPr>
        <p:spPr/>
        <p:txBody>
          <a:bodyPr/>
          <a:lstStyle/>
          <a:p>
            <a:fld id="{3895A099-AF29-4522-9916-0CFA5C37973B}" type="slidenum">
              <a:rPr lang="en-US" smtClean="0"/>
              <a:t>5</a:t>
            </a:fld>
            <a:endParaRPr lang="en-US" dirty="0"/>
          </a:p>
        </p:txBody>
      </p:sp>
    </p:spTree>
    <p:extLst>
      <p:ext uri="{BB962C8B-B14F-4D97-AF65-F5344CB8AC3E}">
        <p14:creationId xmlns:p14="http://schemas.microsoft.com/office/powerpoint/2010/main" val="3649564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3656B-B2FA-41DD-83F1-B402E54B2F6A}"/>
              </a:ext>
            </a:extLst>
          </p:cNvPr>
          <p:cNvSpPr>
            <a:spLocks noGrp="1"/>
          </p:cNvSpPr>
          <p:nvPr>
            <p:ph type="title"/>
          </p:nvPr>
        </p:nvSpPr>
        <p:spPr/>
        <p:txBody>
          <a:bodyPr>
            <a:normAutofit fontScale="90000"/>
          </a:bodyPr>
          <a:lstStyle/>
          <a:p>
            <a:r>
              <a:rPr lang="en-US" b="1" dirty="0">
                <a:solidFill>
                  <a:schemeClr val="accent1"/>
                </a:solidFill>
              </a:rPr>
              <a:t>ADVANCES IN PREVALENCE RESEARCH ON VAOW SINCE THE EXPERT GROUP MEETING</a:t>
            </a:r>
          </a:p>
        </p:txBody>
      </p:sp>
      <p:sp>
        <p:nvSpPr>
          <p:cNvPr id="3" name="Content Placeholder 2">
            <a:extLst>
              <a:ext uri="{FF2B5EF4-FFF2-40B4-BE49-F238E27FC236}">
                <a16:creationId xmlns:a16="http://schemas.microsoft.com/office/drawing/2014/main" id="{F902875E-F375-480A-827F-93C9CF231E38}"/>
              </a:ext>
            </a:extLst>
          </p:cNvPr>
          <p:cNvSpPr>
            <a:spLocks noGrp="1"/>
          </p:cNvSpPr>
          <p:nvPr>
            <p:ph idx="1"/>
          </p:nvPr>
        </p:nvSpPr>
        <p:spPr>
          <a:xfrm>
            <a:off x="1201791" y="1845734"/>
            <a:ext cx="10058400" cy="4023360"/>
          </a:xfrm>
        </p:spPr>
        <p:txBody>
          <a:bodyPr>
            <a:normAutofit fontScale="25000" lnSpcReduction="20000"/>
          </a:bodyPr>
          <a:lstStyle/>
          <a:p>
            <a:endParaRPr lang="en-US" dirty="0"/>
          </a:p>
          <a:p>
            <a:r>
              <a:rPr lang="en-US" sz="9600" b="1" dirty="0">
                <a:solidFill>
                  <a:schemeClr val="accent1"/>
                </a:solidFill>
              </a:rPr>
              <a:t>The World Health Organization (researchers Yongjie Yon, Carmen Garcia</a:t>
            </a:r>
          </a:p>
          <a:p>
            <a:pPr marL="0" indent="0">
              <a:buNone/>
            </a:pPr>
            <a:r>
              <a:rPr lang="en-US" sz="9600" b="1" dirty="0">
                <a:solidFill>
                  <a:schemeClr val="accent1"/>
                </a:solidFill>
              </a:rPr>
              <a:t>  - Morano) utilized novel research techniques with advanced</a:t>
            </a:r>
          </a:p>
          <a:p>
            <a:pPr marL="0" indent="0">
              <a:buNone/>
            </a:pPr>
            <a:r>
              <a:rPr lang="en-US" sz="9600" b="1" dirty="0">
                <a:solidFill>
                  <a:schemeClr val="accent1"/>
                </a:solidFill>
              </a:rPr>
              <a:t>   statistical methods like meta-analyzes for estimating violence prevalence of </a:t>
            </a:r>
          </a:p>
          <a:p>
            <a:pPr marL="0" indent="0">
              <a:buNone/>
            </a:pPr>
            <a:r>
              <a:rPr lang="en-US" sz="9600" b="1" dirty="0">
                <a:solidFill>
                  <a:schemeClr val="accent1"/>
                </a:solidFill>
              </a:rPr>
              <a:t>   older women globally, vulnerable older adults in residential care settings, </a:t>
            </a:r>
          </a:p>
          <a:p>
            <a:pPr marL="0" indent="0">
              <a:buNone/>
            </a:pPr>
            <a:r>
              <a:rPr lang="en-US" sz="9600" b="1" dirty="0">
                <a:solidFill>
                  <a:schemeClr val="accent1"/>
                </a:solidFill>
              </a:rPr>
              <a:t>   and life course prevalence of violence against older women.</a:t>
            </a:r>
          </a:p>
          <a:p>
            <a:pPr marL="0" indent="0">
              <a:lnSpc>
                <a:spcPct val="120000"/>
              </a:lnSpc>
              <a:buNone/>
            </a:pPr>
            <a:r>
              <a:rPr lang="en-US" sz="9600" dirty="0"/>
              <a:t> </a:t>
            </a:r>
            <a:r>
              <a:rPr lang="en-US" sz="8000" b="1" dirty="0"/>
              <a:t>Yon et al. (2019) found a violence prevalence rate of 14.1% in the past year for      </a:t>
            </a:r>
          </a:p>
          <a:p>
            <a:pPr marL="0" indent="0">
              <a:lnSpc>
                <a:spcPct val="120000"/>
              </a:lnSpc>
              <a:buNone/>
            </a:pPr>
            <a:r>
              <a:rPr lang="en-US" sz="8000" b="1" dirty="0"/>
              <a:t>  older women globally.</a:t>
            </a:r>
          </a:p>
          <a:p>
            <a:pPr>
              <a:lnSpc>
                <a:spcPct val="170000"/>
              </a:lnSpc>
            </a:pPr>
            <a:r>
              <a:rPr lang="en-US" sz="8000" b="1" dirty="0"/>
              <a:t>Garcia-Morano found an over 20% lifetime prevalence rate for older women 65 years of age and older globally  (Garcia-Moreno et al, 2013).</a:t>
            </a:r>
          </a:p>
          <a:p>
            <a:pPr>
              <a:lnSpc>
                <a:spcPct val="170000"/>
              </a:lnSpc>
            </a:pPr>
            <a:r>
              <a:rPr lang="en-US" sz="9800" dirty="0"/>
              <a:t> </a:t>
            </a:r>
          </a:p>
          <a:p>
            <a:pPr marL="0" indent="0">
              <a:buNone/>
            </a:pPr>
            <a:r>
              <a:rPr lang="en-US" dirty="0"/>
              <a:t> </a:t>
            </a:r>
          </a:p>
          <a:p>
            <a:pPr marL="0" indent="0">
              <a:buNone/>
            </a:pPr>
            <a:endParaRPr lang="en-US" dirty="0"/>
          </a:p>
        </p:txBody>
      </p:sp>
      <p:sp>
        <p:nvSpPr>
          <p:cNvPr id="4" name="Slide Number Placeholder 3">
            <a:extLst>
              <a:ext uri="{FF2B5EF4-FFF2-40B4-BE49-F238E27FC236}">
                <a16:creationId xmlns:a16="http://schemas.microsoft.com/office/drawing/2014/main" id="{35693000-8577-4E51-B097-D5CAA9A329FE}"/>
              </a:ext>
            </a:extLst>
          </p:cNvPr>
          <p:cNvSpPr>
            <a:spLocks noGrp="1"/>
          </p:cNvSpPr>
          <p:nvPr>
            <p:ph type="sldNum" sz="quarter" idx="12"/>
          </p:nvPr>
        </p:nvSpPr>
        <p:spPr/>
        <p:txBody>
          <a:bodyPr/>
          <a:lstStyle/>
          <a:p>
            <a:fld id="{3895A099-AF29-4522-9916-0CFA5C37973B}" type="slidenum">
              <a:rPr lang="en-US" smtClean="0"/>
              <a:t>6</a:t>
            </a:fld>
            <a:endParaRPr lang="en-US" dirty="0"/>
          </a:p>
        </p:txBody>
      </p:sp>
    </p:spTree>
    <p:extLst>
      <p:ext uri="{BB962C8B-B14F-4D97-AF65-F5344CB8AC3E}">
        <p14:creationId xmlns:p14="http://schemas.microsoft.com/office/powerpoint/2010/main" val="479786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4B007-93AD-4726-9971-A65D4D36C986}"/>
              </a:ext>
            </a:extLst>
          </p:cNvPr>
          <p:cNvSpPr>
            <a:spLocks noGrp="1"/>
          </p:cNvSpPr>
          <p:nvPr>
            <p:ph type="title"/>
          </p:nvPr>
        </p:nvSpPr>
        <p:spPr/>
        <p:txBody>
          <a:bodyPr>
            <a:normAutofit/>
          </a:bodyPr>
          <a:lstStyle/>
          <a:p>
            <a:r>
              <a:rPr lang="en-US" sz="4400" b="1" dirty="0">
                <a:solidFill>
                  <a:schemeClr val="accent1"/>
                </a:solidFill>
              </a:rPr>
              <a:t>THE OSCE STUDY ON VAW: INNOVATONS</a:t>
            </a:r>
          </a:p>
        </p:txBody>
      </p:sp>
      <p:sp>
        <p:nvSpPr>
          <p:cNvPr id="3" name="Content Placeholder 2">
            <a:extLst>
              <a:ext uri="{FF2B5EF4-FFF2-40B4-BE49-F238E27FC236}">
                <a16:creationId xmlns:a16="http://schemas.microsoft.com/office/drawing/2014/main" id="{13D0A948-BD31-4588-A970-6907119062D4}"/>
              </a:ext>
            </a:extLst>
          </p:cNvPr>
          <p:cNvSpPr>
            <a:spLocks noGrp="1"/>
          </p:cNvSpPr>
          <p:nvPr>
            <p:ph idx="1"/>
          </p:nvPr>
        </p:nvSpPr>
        <p:spPr/>
        <p:txBody>
          <a:bodyPr>
            <a:normAutofit fontScale="92500" lnSpcReduction="10000"/>
          </a:bodyPr>
          <a:lstStyle/>
          <a:p>
            <a:r>
              <a:rPr lang="en-US" sz="2400" b="1" dirty="0">
                <a:solidFill>
                  <a:schemeClr val="accent1"/>
                </a:solidFill>
              </a:rPr>
              <a:t>It includes a sample of older women (up to age 74)</a:t>
            </a:r>
            <a:r>
              <a:rPr lang="en-US" sz="2400" dirty="0">
                <a:solidFill>
                  <a:schemeClr val="accent1"/>
                </a:solidFill>
              </a:rPr>
              <a:t>. </a:t>
            </a:r>
            <a:r>
              <a:rPr lang="en-US" sz="2400" dirty="0"/>
              <a:t>This allows for comparisons among women of all ages.</a:t>
            </a:r>
          </a:p>
          <a:p>
            <a:r>
              <a:rPr lang="en-US" sz="2400" b="1" dirty="0">
                <a:solidFill>
                  <a:schemeClr val="accent1"/>
                </a:solidFill>
              </a:rPr>
              <a:t>It includes questions on child abuse experienced by the adult study subjects, including older women subjects.</a:t>
            </a:r>
            <a:r>
              <a:rPr lang="en-US" sz="2400" dirty="0">
                <a:solidFill>
                  <a:schemeClr val="accent1"/>
                </a:solidFill>
              </a:rPr>
              <a:t> </a:t>
            </a:r>
            <a:r>
              <a:rPr lang="en-US" sz="2400" dirty="0"/>
              <a:t>This allows for correlations between child abuse and elder abuse, an emerging area of interest building on the findings of the Adverse Children’s Experience Studies (ACES).  National elder abuse prevalence researchers Acierno (USA), and McDonald (Canada), have noted similar correlations, as have USA researchers using longitudinal data (Easton &amp; Kong, 2020; Herrenkohl &amp; Roberto et al., 2021).</a:t>
            </a:r>
          </a:p>
          <a:p>
            <a:r>
              <a:rPr lang="en-US" sz="2400" b="1" dirty="0">
                <a:solidFill>
                  <a:schemeClr val="accent1"/>
                </a:solidFill>
              </a:rPr>
              <a:t>It includes questions on violence experienced by women of reproductive and post-reproductive ages (ages 15 through older age)</a:t>
            </a:r>
            <a:r>
              <a:rPr lang="en-US" sz="2400" dirty="0">
                <a:solidFill>
                  <a:schemeClr val="accent1"/>
                </a:solidFill>
              </a:rPr>
              <a:t>. </a:t>
            </a:r>
            <a:r>
              <a:rPr lang="en-US" sz="2400" dirty="0"/>
              <a:t>This allows for consideration of trauma-focused interventions, particularly in relation to  concerns about complex trauma and violence (Herman, 1992, 2015; Breckman et al., 2020).</a:t>
            </a:r>
          </a:p>
          <a:p>
            <a:endParaRPr lang="en-US" dirty="0"/>
          </a:p>
        </p:txBody>
      </p:sp>
      <p:sp>
        <p:nvSpPr>
          <p:cNvPr id="4" name="Slide Number Placeholder 3">
            <a:extLst>
              <a:ext uri="{FF2B5EF4-FFF2-40B4-BE49-F238E27FC236}">
                <a16:creationId xmlns:a16="http://schemas.microsoft.com/office/drawing/2014/main" id="{5A99CC0A-8798-4990-BA92-C4F746CBCFBA}"/>
              </a:ext>
            </a:extLst>
          </p:cNvPr>
          <p:cNvSpPr>
            <a:spLocks noGrp="1"/>
          </p:cNvSpPr>
          <p:nvPr>
            <p:ph type="sldNum" sz="quarter" idx="12"/>
          </p:nvPr>
        </p:nvSpPr>
        <p:spPr/>
        <p:txBody>
          <a:bodyPr/>
          <a:lstStyle/>
          <a:p>
            <a:fld id="{3895A099-AF29-4522-9916-0CFA5C37973B}" type="slidenum">
              <a:rPr lang="en-US" smtClean="0"/>
              <a:t>7</a:t>
            </a:fld>
            <a:endParaRPr lang="en-US" dirty="0"/>
          </a:p>
        </p:txBody>
      </p:sp>
    </p:spTree>
    <p:extLst>
      <p:ext uri="{BB962C8B-B14F-4D97-AF65-F5344CB8AC3E}">
        <p14:creationId xmlns:p14="http://schemas.microsoft.com/office/powerpoint/2010/main" val="699062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E0157-BDAF-421F-AC73-0B75D46AABC2}"/>
              </a:ext>
            </a:extLst>
          </p:cNvPr>
          <p:cNvSpPr>
            <a:spLocks noGrp="1"/>
          </p:cNvSpPr>
          <p:nvPr>
            <p:ph type="title"/>
          </p:nvPr>
        </p:nvSpPr>
        <p:spPr/>
        <p:txBody>
          <a:bodyPr>
            <a:normAutofit fontScale="90000"/>
          </a:bodyPr>
          <a:lstStyle/>
          <a:p>
            <a:r>
              <a:rPr lang="en-US" b="1" dirty="0">
                <a:solidFill>
                  <a:schemeClr val="accent1"/>
                </a:solidFill>
              </a:rPr>
              <a:t>A WORD ABOUT VAW PREVALENCE STUDIES  AND A LOOK AHEAD TO THE VAOW STUDY</a:t>
            </a:r>
          </a:p>
        </p:txBody>
      </p:sp>
      <p:sp>
        <p:nvSpPr>
          <p:cNvPr id="3" name="Content Placeholder 2">
            <a:extLst>
              <a:ext uri="{FF2B5EF4-FFF2-40B4-BE49-F238E27FC236}">
                <a16:creationId xmlns:a16="http://schemas.microsoft.com/office/drawing/2014/main" id="{4AC540D2-43ED-453C-B713-03647BA5881D}"/>
              </a:ext>
            </a:extLst>
          </p:cNvPr>
          <p:cNvSpPr>
            <a:spLocks noGrp="1"/>
          </p:cNvSpPr>
          <p:nvPr>
            <p:ph idx="1"/>
          </p:nvPr>
        </p:nvSpPr>
        <p:spPr/>
        <p:txBody>
          <a:bodyPr>
            <a:normAutofit/>
          </a:bodyPr>
          <a:lstStyle/>
          <a:p>
            <a:endParaRPr lang="en-US" sz="2600" dirty="0"/>
          </a:p>
          <a:p>
            <a:r>
              <a:rPr lang="en-US" sz="2600" dirty="0"/>
              <a:t>Multi-country VAW community prevalence studies are expensive, difficult and time consuming to undertake.</a:t>
            </a:r>
          </a:p>
          <a:p>
            <a:pPr marL="0" indent="0">
              <a:buNone/>
            </a:pPr>
            <a:endParaRPr lang="en-US" sz="2600" dirty="0"/>
          </a:p>
          <a:p>
            <a:r>
              <a:rPr lang="en-US" sz="2600" dirty="0"/>
              <a:t>By including older women in the study sample and including questions about violence across the life course, OSCE made possible this secondary analysis that informs us on violence prevalence against older women and life course comparisons.</a:t>
            </a:r>
          </a:p>
          <a:p>
            <a:pPr marL="0" indent="0">
              <a:buNone/>
            </a:pPr>
            <a:endParaRPr lang="en-US" dirty="0"/>
          </a:p>
        </p:txBody>
      </p:sp>
      <p:sp>
        <p:nvSpPr>
          <p:cNvPr id="4" name="Slide Number Placeholder 3">
            <a:extLst>
              <a:ext uri="{FF2B5EF4-FFF2-40B4-BE49-F238E27FC236}">
                <a16:creationId xmlns:a16="http://schemas.microsoft.com/office/drawing/2014/main" id="{4B9B819A-0243-4050-9302-BF87E1DCE5C8}"/>
              </a:ext>
            </a:extLst>
          </p:cNvPr>
          <p:cNvSpPr>
            <a:spLocks noGrp="1"/>
          </p:cNvSpPr>
          <p:nvPr>
            <p:ph type="sldNum" sz="quarter" idx="12"/>
          </p:nvPr>
        </p:nvSpPr>
        <p:spPr/>
        <p:txBody>
          <a:bodyPr/>
          <a:lstStyle/>
          <a:p>
            <a:fld id="{3895A099-AF29-4522-9916-0CFA5C37973B}" type="slidenum">
              <a:rPr lang="en-US" smtClean="0"/>
              <a:t>8</a:t>
            </a:fld>
            <a:endParaRPr lang="en-US" dirty="0"/>
          </a:p>
        </p:txBody>
      </p:sp>
    </p:spTree>
    <p:extLst>
      <p:ext uri="{BB962C8B-B14F-4D97-AF65-F5344CB8AC3E}">
        <p14:creationId xmlns:p14="http://schemas.microsoft.com/office/powerpoint/2010/main" val="301707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AF5E5-8356-4A20-8289-581AFA380A67}"/>
              </a:ext>
            </a:extLst>
          </p:cNvPr>
          <p:cNvSpPr>
            <a:spLocks noGrp="1"/>
          </p:cNvSpPr>
          <p:nvPr>
            <p:ph type="title"/>
          </p:nvPr>
        </p:nvSpPr>
        <p:spPr/>
        <p:txBody>
          <a:bodyPr/>
          <a:lstStyle/>
          <a:p>
            <a:r>
              <a:rPr lang="en-US" b="1" dirty="0">
                <a:solidFill>
                  <a:schemeClr val="accent1"/>
                </a:solidFill>
              </a:rPr>
              <a:t>The OSCE Study on Wellbeing of Women</a:t>
            </a:r>
          </a:p>
        </p:txBody>
      </p:sp>
      <p:sp>
        <p:nvSpPr>
          <p:cNvPr id="3" name="Content Placeholder 2">
            <a:extLst>
              <a:ext uri="{FF2B5EF4-FFF2-40B4-BE49-F238E27FC236}">
                <a16:creationId xmlns:a16="http://schemas.microsoft.com/office/drawing/2014/main" id="{5739B267-CF5A-40D9-BC49-08113EC48CDF}"/>
              </a:ext>
            </a:extLst>
          </p:cNvPr>
          <p:cNvSpPr>
            <a:spLocks noGrp="1"/>
          </p:cNvSpPr>
          <p:nvPr>
            <p:ph idx="1"/>
          </p:nvPr>
        </p:nvSpPr>
        <p:spPr/>
        <p:txBody>
          <a:bodyPr/>
          <a:lstStyle/>
          <a:p>
            <a:r>
              <a:rPr lang="en-US" dirty="0"/>
              <a:t>The OSCE study on VAW in Albania, Bosnia and Herzegovina, Montenegro, North Macedonia, Moldovia, Ukraine, Serbia and Kosovo* found prevalence data in a part of the world that has not been surveyed.</a:t>
            </a:r>
          </a:p>
          <a:p>
            <a:r>
              <a:rPr lang="en-US" dirty="0"/>
              <a:t>This study extends research on VAOW by including older women in the study sample.</a:t>
            </a:r>
          </a:p>
          <a:p>
            <a:r>
              <a:rPr lang="en-US" dirty="0"/>
              <a:t>It sheds important light on prevalence, forms of abuse and impact of violence on women of all ages. </a:t>
            </a:r>
          </a:p>
          <a:p>
            <a:r>
              <a:rPr lang="en-US" dirty="0"/>
              <a:t>Importantly, it provides data for analysis on violence specifically experienced by older women in this region of the world.</a:t>
            </a:r>
          </a:p>
          <a:p>
            <a:endParaRPr lang="en-US" dirty="0"/>
          </a:p>
          <a:p>
            <a:r>
              <a:rPr lang="en-US" sz="1600" dirty="0"/>
              <a:t>* This designation is without prejudice to positions on status and is in line with UNSCR 1244/1999 and the ICJ Opinion on the Kosovo declaration of independence.</a:t>
            </a:r>
          </a:p>
        </p:txBody>
      </p:sp>
      <p:sp>
        <p:nvSpPr>
          <p:cNvPr id="4" name="Slide Number Placeholder 3">
            <a:extLst>
              <a:ext uri="{FF2B5EF4-FFF2-40B4-BE49-F238E27FC236}">
                <a16:creationId xmlns:a16="http://schemas.microsoft.com/office/drawing/2014/main" id="{00B3EA39-3311-4C96-B9DF-D9FF81523541}"/>
              </a:ext>
            </a:extLst>
          </p:cNvPr>
          <p:cNvSpPr>
            <a:spLocks noGrp="1"/>
          </p:cNvSpPr>
          <p:nvPr>
            <p:ph type="sldNum" sz="quarter" idx="12"/>
          </p:nvPr>
        </p:nvSpPr>
        <p:spPr/>
        <p:txBody>
          <a:bodyPr/>
          <a:lstStyle/>
          <a:p>
            <a:fld id="{3895A099-AF29-4522-9916-0CFA5C37973B}" type="slidenum">
              <a:rPr lang="en-US" smtClean="0"/>
              <a:t>9</a:t>
            </a:fld>
            <a:endParaRPr lang="en-US" dirty="0"/>
          </a:p>
        </p:txBody>
      </p:sp>
    </p:spTree>
    <p:extLst>
      <p:ext uri="{BB962C8B-B14F-4D97-AF65-F5344CB8AC3E}">
        <p14:creationId xmlns:p14="http://schemas.microsoft.com/office/powerpoint/2010/main" val="352991987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327</TotalTime>
  <Words>1618</Words>
  <Application>Microsoft Office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vt:lpstr>
      <vt:lpstr>Calibri Light</vt:lpstr>
      <vt:lpstr>Retrospect</vt:lpstr>
      <vt:lpstr>RESEARCH ON VIOLENCE AGAINST OLDER WOMEN</vt:lpstr>
      <vt:lpstr>Data on Neglect, Abuse and Violence Against Older Women (VAOW): An acknowledged Gap</vt:lpstr>
      <vt:lpstr>NO SINGLE PREVALENCE RATE FOR VAOW INTERNATIONALLY, BASED ON EXISTING RESEARCH AT THAT TIME</vt:lpstr>
      <vt:lpstr>CON’T</vt:lpstr>
      <vt:lpstr>GAPS IDENTIFIED AND RECOMMENDATIONS MADE FROM THE EGM</vt:lpstr>
      <vt:lpstr>ADVANCES IN PREVALENCE RESEARCH ON VAOW SINCE THE EXPERT GROUP MEETING</vt:lpstr>
      <vt:lpstr>THE OSCE STUDY ON VAW: INNOVATONS</vt:lpstr>
      <vt:lpstr>A WORD ABOUT VAW PREVALENCE STUDIES  AND A LOOK AHEAD TO THE VAOW STUDY</vt:lpstr>
      <vt:lpstr>The OSCE Study on Wellbeing of Women</vt:lpstr>
      <vt:lpstr>NEXT STEPS IN VAW/VAOW PREVALENCE RESEARCH</vt:lpstr>
      <vt:lpstr>CON’T</vt:lpstr>
      <vt:lpstr>ADDITIONAL QUESTIONS AND PROMPTS ON PERPETRATORS</vt:lpstr>
      <vt:lpstr>STUDY ON VIOLENCE EXPERIENCED BY OLDER WOMEN IN SOUTH-EAST AND EASTERN EUROPE</vt:lpstr>
      <vt:lpstr>Presenter’s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Patricia Brownell</dc:creator>
  <cp:lastModifiedBy>Patricia Brownell</cp:lastModifiedBy>
  <cp:revision>23</cp:revision>
  <cp:lastPrinted>2022-01-09T17:53:51Z</cp:lastPrinted>
  <dcterms:created xsi:type="dcterms:W3CDTF">2022-01-08T15:24:56Z</dcterms:created>
  <dcterms:modified xsi:type="dcterms:W3CDTF">2022-01-09T18:34:51Z</dcterms:modified>
</cp:coreProperties>
</file>