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lutin Vračević" initials="MV" lastIdx="4" clrIdx="0">
    <p:extLst>
      <p:ext uri="{19B8F6BF-5375-455C-9EA6-DF929625EA0E}">
        <p15:presenceInfo xmlns:p15="http://schemas.microsoft.com/office/powerpoint/2012/main" userId="S-1-5-21-3557665610-3040430480-276372219-11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60" d="100"/>
          <a:sy n="160" d="100"/>
        </p:scale>
        <p:origin x="26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Ukraine</c:v>
                </c:pt>
                <c:pt idx="1">
                  <c:v>Serbia</c:v>
                </c:pt>
                <c:pt idx="2">
                  <c:v>North Macedonia</c:v>
                </c:pt>
                <c:pt idx="3">
                  <c:v>Montenegro</c:v>
                </c:pt>
                <c:pt idx="4">
                  <c:v>Moldova</c:v>
                </c:pt>
                <c:pt idx="5">
                  <c:v>Kosovo</c:v>
                </c:pt>
                <c:pt idx="6">
                  <c:v>Bosnia and Herzegovina</c:v>
                </c:pt>
                <c:pt idx="7">
                  <c:v>Albania</c:v>
                </c:pt>
              </c:strCache>
            </c:strRef>
          </c:cat>
          <c:val>
            <c:numRef>
              <c:f>Sheet1!$B$2:$B$9</c:f>
              <c:numCache>
                <c:formatCode>General</c:formatCode>
                <c:ptCount val="8"/>
                <c:pt idx="0">
                  <c:v>295</c:v>
                </c:pt>
                <c:pt idx="1">
                  <c:v>356</c:v>
                </c:pt>
                <c:pt idx="2">
                  <c:v>236</c:v>
                </c:pt>
                <c:pt idx="3">
                  <c:v>175</c:v>
                </c:pt>
                <c:pt idx="4">
                  <c:v>224</c:v>
                </c:pt>
                <c:pt idx="5">
                  <c:v>171</c:v>
                </c:pt>
                <c:pt idx="6">
                  <c:v>280</c:v>
                </c:pt>
                <c:pt idx="7">
                  <c:v>225</c:v>
                </c:pt>
              </c:numCache>
            </c:numRef>
          </c:val>
          <c:extLst>
            <c:ext xmlns:c16="http://schemas.microsoft.com/office/drawing/2014/chart" uri="{C3380CC4-5D6E-409C-BE32-E72D297353CC}">
              <c16:uniqueId val="{00000000-A3E7-4D99-9B9A-3BEE4FEE3D4B}"/>
            </c:ext>
          </c:extLst>
        </c:ser>
        <c:dLbls>
          <c:showLegendKey val="0"/>
          <c:showVal val="0"/>
          <c:showCatName val="0"/>
          <c:showSerName val="0"/>
          <c:showPercent val="0"/>
          <c:showBubbleSize val="0"/>
        </c:dLbls>
        <c:gapWidth val="182"/>
        <c:axId val="1051715376"/>
        <c:axId val="1051721280"/>
      </c:barChart>
      <c:catAx>
        <c:axId val="10517153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1051721280"/>
        <c:crosses val="autoZero"/>
        <c:auto val="1"/>
        <c:lblAlgn val="ctr"/>
        <c:lblOffset val="100"/>
        <c:noMultiLvlLbl val="0"/>
      </c:catAx>
      <c:valAx>
        <c:axId val="10517212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10517153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pPr>
      <a:endParaRPr lang="sr-Latn-R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I chose to get marriend</c:v>
                </c:pt>
                <c:pt idx="1">
                  <c:v>My partner demanded that I marry him</c:v>
                </c:pt>
                <c:pt idx="2">
                  <c:v>My parents decided for me</c:v>
                </c:pt>
                <c:pt idx="3">
                  <c:v>My partner's parents decided for us</c:v>
                </c:pt>
              </c:strCache>
            </c:strRef>
          </c:cat>
          <c:val>
            <c:numRef>
              <c:f>Sheet1!$B$2:$B$5</c:f>
              <c:numCache>
                <c:formatCode>General</c:formatCode>
                <c:ptCount val="4"/>
                <c:pt idx="0">
                  <c:v>46.6</c:v>
                </c:pt>
                <c:pt idx="1">
                  <c:v>66.900000000000006</c:v>
                </c:pt>
                <c:pt idx="2">
                  <c:v>60.7</c:v>
                </c:pt>
                <c:pt idx="3">
                  <c:v>47.1</c:v>
                </c:pt>
              </c:numCache>
            </c:numRef>
          </c:val>
          <c:extLst>
            <c:ext xmlns:c16="http://schemas.microsoft.com/office/drawing/2014/chart" uri="{C3380CC4-5D6E-409C-BE32-E72D297353CC}">
              <c16:uniqueId val="{00000000-DD1A-4157-A58A-48EF80B76802}"/>
            </c:ext>
          </c:extLst>
        </c:ser>
        <c:dLbls>
          <c:showLegendKey val="0"/>
          <c:showVal val="0"/>
          <c:showCatName val="0"/>
          <c:showSerName val="0"/>
          <c:showPercent val="0"/>
          <c:showBubbleSize val="0"/>
        </c:dLbls>
        <c:gapWidth val="219"/>
        <c:overlap val="-27"/>
        <c:axId val="478368208"/>
        <c:axId val="478369192"/>
      </c:barChart>
      <c:catAx>
        <c:axId val="4783682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478369192"/>
        <c:crosses val="autoZero"/>
        <c:auto val="1"/>
        <c:lblAlgn val="ctr"/>
        <c:lblOffset val="100"/>
        <c:noMultiLvlLbl val="0"/>
      </c:catAx>
      <c:valAx>
        <c:axId val="4783691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4783682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Severely limited</c:v>
                </c:pt>
                <c:pt idx="1">
                  <c:v>Limited by not severely</c:v>
                </c:pt>
                <c:pt idx="2">
                  <c:v>Not limited at all</c:v>
                </c:pt>
              </c:strCache>
            </c:strRef>
          </c:cat>
          <c:val>
            <c:numRef>
              <c:f>Sheet1!$B$2:$B$4</c:f>
              <c:numCache>
                <c:formatCode>General</c:formatCode>
                <c:ptCount val="3"/>
                <c:pt idx="0">
                  <c:v>20.6</c:v>
                </c:pt>
                <c:pt idx="1">
                  <c:v>25.1</c:v>
                </c:pt>
                <c:pt idx="2">
                  <c:v>16.7</c:v>
                </c:pt>
              </c:numCache>
            </c:numRef>
          </c:val>
          <c:extLst>
            <c:ext xmlns:c16="http://schemas.microsoft.com/office/drawing/2014/chart" uri="{C3380CC4-5D6E-409C-BE32-E72D297353CC}">
              <c16:uniqueId val="{00000000-A049-48F8-8144-DFC332994347}"/>
            </c:ext>
          </c:extLst>
        </c:ser>
        <c:dLbls>
          <c:showLegendKey val="0"/>
          <c:showVal val="0"/>
          <c:showCatName val="0"/>
          <c:showSerName val="0"/>
          <c:showPercent val="0"/>
          <c:showBubbleSize val="0"/>
        </c:dLbls>
        <c:gapWidth val="219"/>
        <c:overlap val="-27"/>
        <c:axId val="1024554768"/>
        <c:axId val="1024557064"/>
      </c:barChart>
      <c:catAx>
        <c:axId val="1024554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1024557064"/>
        <c:crosses val="autoZero"/>
        <c:auto val="1"/>
        <c:lblAlgn val="ctr"/>
        <c:lblOffset val="100"/>
        <c:noMultiLvlLbl val="0"/>
      </c:catAx>
      <c:valAx>
        <c:axId val="10245570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1024554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Infertility or inability to carry out a pregnancy</c:v>
                </c:pt>
                <c:pt idx="1">
                  <c:v>Miscarriage</c:v>
                </c:pt>
                <c:pt idx="2">
                  <c:v>Fractures, broken bones, broken teeth</c:v>
                </c:pt>
                <c:pt idx="3">
                  <c:v>Concussion or brain injury</c:v>
                </c:pt>
                <c:pt idx="4">
                  <c:v>Wounds, sprains, burns</c:v>
                </c:pt>
                <c:pt idx="5">
                  <c:v>Internal injuries</c:v>
                </c:pt>
                <c:pt idx="6">
                  <c:v>Bruises, scratches</c:v>
                </c:pt>
              </c:strCache>
            </c:strRef>
          </c:cat>
          <c:val>
            <c:numRef>
              <c:f>Sheet1!$B$2:$B$8</c:f>
              <c:numCache>
                <c:formatCode>General</c:formatCode>
                <c:ptCount val="7"/>
                <c:pt idx="0">
                  <c:v>0.9</c:v>
                </c:pt>
                <c:pt idx="1">
                  <c:v>1.1000000000000001</c:v>
                </c:pt>
                <c:pt idx="2">
                  <c:v>1.4</c:v>
                </c:pt>
                <c:pt idx="3">
                  <c:v>2.1</c:v>
                </c:pt>
                <c:pt idx="4">
                  <c:v>3.9</c:v>
                </c:pt>
                <c:pt idx="5">
                  <c:v>4.2</c:v>
                </c:pt>
                <c:pt idx="6">
                  <c:v>27</c:v>
                </c:pt>
              </c:numCache>
            </c:numRef>
          </c:val>
          <c:extLst>
            <c:ext xmlns:c16="http://schemas.microsoft.com/office/drawing/2014/chart" uri="{C3380CC4-5D6E-409C-BE32-E72D297353CC}">
              <c16:uniqueId val="{00000000-8154-471F-A987-B63FCE93D633}"/>
            </c:ext>
          </c:extLst>
        </c:ser>
        <c:dLbls>
          <c:showLegendKey val="0"/>
          <c:showVal val="0"/>
          <c:showCatName val="0"/>
          <c:showSerName val="0"/>
          <c:showPercent val="0"/>
          <c:showBubbleSize val="0"/>
        </c:dLbls>
        <c:gapWidth val="182"/>
        <c:axId val="759762880"/>
        <c:axId val="759762224"/>
      </c:barChart>
      <c:catAx>
        <c:axId val="75976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759762224"/>
        <c:crosses val="autoZero"/>
        <c:auto val="1"/>
        <c:lblAlgn val="ctr"/>
        <c:lblOffset val="100"/>
        <c:noMultiLvlLbl val="0"/>
      </c:catAx>
      <c:valAx>
        <c:axId val="7597622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7597628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Concentration difficulties</c:v>
                </c:pt>
                <c:pt idx="1">
                  <c:v>Panic attacks</c:v>
                </c:pt>
                <c:pt idx="2">
                  <c:v>Difficulties in relationships</c:v>
                </c:pt>
                <c:pt idx="3">
                  <c:v>Depression</c:v>
                </c:pt>
                <c:pt idx="4">
                  <c:v>Loss of self-confidence</c:v>
                </c:pt>
                <c:pt idx="5">
                  <c:v>Feeling vulnerable</c:v>
                </c:pt>
                <c:pt idx="6">
                  <c:v>Difficulty in sleeping</c:v>
                </c:pt>
                <c:pt idx="7">
                  <c:v>Anxiety</c:v>
                </c:pt>
              </c:strCache>
            </c:strRef>
          </c:cat>
          <c:val>
            <c:numRef>
              <c:f>Sheet1!$B$2:$B$9</c:f>
              <c:numCache>
                <c:formatCode>0.0</c:formatCode>
                <c:ptCount val="8"/>
                <c:pt idx="0">
                  <c:v>7.6</c:v>
                </c:pt>
                <c:pt idx="1">
                  <c:v>10.8</c:v>
                </c:pt>
                <c:pt idx="2">
                  <c:v>13.6</c:v>
                </c:pt>
                <c:pt idx="3">
                  <c:v>17.399999999999999</c:v>
                </c:pt>
                <c:pt idx="4">
                  <c:v>19.399999999999999</c:v>
                </c:pt>
                <c:pt idx="5">
                  <c:v>23.7</c:v>
                </c:pt>
                <c:pt idx="6">
                  <c:v>25.5</c:v>
                </c:pt>
                <c:pt idx="7">
                  <c:v>26</c:v>
                </c:pt>
              </c:numCache>
            </c:numRef>
          </c:val>
          <c:extLst>
            <c:ext xmlns:c16="http://schemas.microsoft.com/office/drawing/2014/chart" uri="{C3380CC4-5D6E-409C-BE32-E72D297353CC}">
              <c16:uniqueId val="{00000000-F21B-4EF0-9431-5AF7637A117A}"/>
            </c:ext>
          </c:extLst>
        </c:ser>
        <c:dLbls>
          <c:showLegendKey val="0"/>
          <c:showVal val="0"/>
          <c:showCatName val="0"/>
          <c:showSerName val="0"/>
          <c:showPercent val="0"/>
          <c:showBubbleSize val="0"/>
        </c:dLbls>
        <c:gapWidth val="182"/>
        <c:axId val="759762880"/>
        <c:axId val="759762224"/>
      </c:barChart>
      <c:catAx>
        <c:axId val="7597628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759762224"/>
        <c:crosses val="autoZero"/>
        <c:auto val="1"/>
        <c:lblAlgn val="ctr"/>
        <c:lblOffset val="100"/>
        <c:noMultiLvlLbl val="0"/>
      </c:catAx>
      <c:valAx>
        <c:axId val="759762224"/>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7597628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Sheet1!$B$1</c:f>
              <c:strCache>
                <c:ptCount val="1"/>
                <c:pt idx="0">
                  <c:v>Good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Women experiencing current partner violence past 12 months</c:v>
                </c:pt>
                <c:pt idx="1">
                  <c:v>Women experiencing non-partner violence past 12 months</c:v>
                </c:pt>
                <c:pt idx="2">
                  <c:v>Women experienced current partner violence since 15</c:v>
                </c:pt>
                <c:pt idx="3">
                  <c:v>Women experienced non-partner violence since 15</c:v>
                </c:pt>
                <c:pt idx="4">
                  <c:v>Women without experience of any abuse since 15</c:v>
                </c:pt>
              </c:strCache>
            </c:strRef>
          </c:cat>
          <c:val>
            <c:numRef>
              <c:f>Sheet1!$B$2:$B$6</c:f>
              <c:numCache>
                <c:formatCode>General</c:formatCode>
                <c:ptCount val="5"/>
                <c:pt idx="0">
                  <c:v>23.8</c:v>
                </c:pt>
                <c:pt idx="1">
                  <c:v>9.8000000000000007</c:v>
                </c:pt>
                <c:pt idx="2">
                  <c:v>21.5</c:v>
                </c:pt>
                <c:pt idx="3">
                  <c:v>16.600000000000001</c:v>
                </c:pt>
                <c:pt idx="4">
                  <c:v>31.8</c:v>
                </c:pt>
              </c:numCache>
            </c:numRef>
          </c:val>
          <c:extLst>
            <c:ext xmlns:c16="http://schemas.microsoft.com/office/drawing/2014/chart" uri="{C3380CC4-5D6E-409C-BE32-E72D297353CC}">
              <c16:uniqueId val="{00000000-4662-4D82-AE3D-E0C5A7BE1F3B}"/>
            </c:ext>
          </c:extLst>
        </c:ser>
        <c:ser>
          <c:idx val="1"/>
          <c:order val="1"/>
          <c:tx>
            <c:strRef>
              <c:f>Sheet1!$C$1</c:f>
              <c:strCache>
                <c:ptCount val="1"/>
                <c:pt idx="0">
                  <c:v>Fair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Women experiencing current partner violence past 12 months</c:v>
                </c:pt>
                <c:pt idx="1">
                  <c:v>Women experiencing non-partner violence past 12 months</c:v>
                </c:pt>
                <c:pt idx="2">
                  <c:v>Women experienced current partner violence since 15</c:v>
                </c:pt>
                <c:pt idx="3">
                  <c:v>Women experienced non-partner violence since 15</c:v>
                </c:pt>
                <c:pt idx="4">
                  <c:v>Women without experience of any abuse since 15</c:v>
                </c:pt>
              </c:strCache>
            </c:strRef>
          </c:cat>
          <c:val>
            <c:numRef>
              <c:f>Sheet1!$C$2:$C$6</c:f>
              <c:numCache>
                <c:formatCode>General</c:formatCode>
                <c:ptCount val="5"/>
                <c:pt idx="0">
                  <c:v>35.299999999999997</c:v>
                </c:pt>
                <c:pt idx="1">
                  <c:v>41.5</c:v>
                </c:pt>
                <c:pt idx="2">
                  <c:v>40.799999999999997</c:v>
                </c:pt>
                <c:pt idx="3">
                  <c:v>41.7</c:v>
                </c:pt>
                <c:pt idx="4">
                  <c:v>36.299999999999997</c:v>
                </c:pt>
              </c:numCache>
            </c:numRef>
          </c:val>
          <c:extLst>
            <c:ext xmlns:c16="http://schemas.microsoft.com/office/drawing/2014/chart" uri="{C3380CC4-5D6E-409C-BE32-E72D297353CC}">
              <c16:uniqueId val="{00000001-4662-4D82-AE3D-E0C5A7BE1F3B}"/>
            </c:ext>
          </c:extLst>
        </c:ser>
        <c:ser>
          <c:idx val="2"/>
          <c:order val="2"/>
          <c:tx>
            <c:strRef>
              <c:f>Sheet1!$D$1</c:f>
              <c:strCache>
                <c:ptCount val="1"/>
                <c:pt idx="0">
                  <c:v>Bad</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Women experiencing current partner violence past 12 months</c:v>
                </c:pt>
                <c:pt idx="1">
                  <c:v>Women experiencing non-partner violence past 12 months</c:v>
                </c:pt>
                <c:pt idx="2">
                  <c:v>Women experienced current partner violence since 15</c:v>
                </c:pt>
                <c:pt idx="3">
                  <c:v>Women experienced non-partner violence since 15</c:v>
                </c:pt>
                <c:pt idx="4">
                  <c:v>Women without experience of any abuse since 15</c:v>
                </c:pt>
              </c:strCache>
            </c:strRef>
          </c:cat>
          <c:val>
            <c:numRef>
              <c:f>Sheet1!$D$2:$D$6</c:f>
              <c:numCache>
                <c:formatCode>General</c:formatCode>
                <c:ptCount val="5"/>
                <c:pt idx="0">
                  <c:v>40.299999999999997</c:v>
                </c:pt>
                <c:pt idx="1">
                  <c:v>41.4</c:v>
                </c:pt>
                <c:pt idx="2">
                  <c:v>37.299999999999997</c:v>
                </c:pt>
                <c:pt idx="3">
                  <c:v>40.200000000000003</c:v>
                </c:pt>
                <c:pt idx="4">
                  <c:v>35.9</c:v>
                </c:pt>
              </c:numCache>
            </c:numRef>
          </c:val>
          <c:extLst>
            <c:ext xmlns:c16="http://schemas.microsoft.com/office/drawing/2014/chart" uri="{C3380CC4-5D6E-409C-BE32-E72D297353CC}">
              <c16:uniqueId val="{00000002-4662-4D82-AE3D-E0C5A7BE1F3B}"/>
            </c:ext>
          </c:extLst>
        </c:ser>
        <c:ser>
          <c:idx val="3"/>
          <c:order val="3"/>
          <c:tx>
            <c:strRef>
              <c:f>Sheet1!$E$1</c:f>
              <c:strCache>
                <c:ptCount val="1"/>
                <c:pt idx="0">
                  <c:v>N/A</c:v>
                </c:pt>
              </c:strCache>
            </c:strRef>
          </c:tx>
          <c:spPr>
            <a:solidFill>
              <a:schemeClr val="accent4"/>
            </a:solidFill>
            <a:ln>
              <a:noFill/>
            </a:ln>
            <a:effectLst/>
          </c:spPr>
          <c:invertIfNegative val="0"/>
          <c:cat>
            <c:strRef>
              <c:f>Sheet1!$A$2:$A$6</c:f>
              <c:strCache>
                <c:ptCount val="5"/>
                <c:pt idx="0">
                  <c:v>Women experiencing current partner violence past 12 months</c:v>
                </c:pt>
                <c:pt idx="1">
                  <c:v>Women experiencing non-partner violence past 12 months</c:v>
                </c:pt>
                <c:pt idx="2">
                  <c:v>Women experienced current partner violence since 15</c:v>
                </c:pt>
                <c:pt idx="3">
                  <c:v>Women experienced non-partner violence since 15</c:v>
                </c:pt>
                <c:pt idx="4">
                  <c:v>Women without experience of any abuse since 15</c:v>
                </c:pt>
              </c:strCache>
            </c:strRef>
          </c:cat>
          <c:val>
            <c:numRef>
              <c:f>Sheet1!$E$2:$E$6</c:f>
              <c:numCache>
                <c:formatCode>General</c:formatCode>
                <c:ptCount val="5"/>
                <c:pt idx="0">
                  <c:v>0.5</c:v>
                </c:pt>
                <c:pt idx="1">
                  <c:v>7.3</c:v>
                </c:pt>
                <c:pt idx="2">
                  <c:v>0.3</c:v>
                </c:pt>
                <c:pt idx="3">
                  <c:v>1.5</c:v>
                </c:pt>
                <c:pt idx="4">
                  <c:v>0.3</c:v>
                </c:pt>
              </c:numCache>
            </c:numRef>
          </c:val>
          <c:extLst>
            <c:ext xmlns:c16="http://schemas.microsoft.com/office/drawing/2014/chart" uri="{C3380CC4-5D6E-409C-BE32-E72D297353CC}">
              <c16:uniqueId val="{00000003-4662-4D82-AE3D-E0C5A7BE1F3B}"/>
            </c:ext>
          </c:extLst>
        </c:ser>
        <c:dLbls>
          <c:showLegendKey val="0"/>
          <c:showVal val="0"/>
          <c:showCatName val="0"/>
          <c:showSerName val="0"/>
          <c:showPercent val="0"/>
          <c:showBubbleSize val="0"/>
        </c:dLbls>
        <c:gapWidth val="150"/>
        <c:overlap val="100"/>
        <c:axId val="750518176"/>
        <c:axId val="750515224"/>
      </c:barChart>
      <c:catAx>
        <c:axId val="750518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750515224"/>
        <c:crosses val="autoZero"/>
        <c:auto val="1"/>
        <c:lblAlgn val="ctr"/>
        <c:lblOffset val="100"/>
        <c:noMultiLvlLbl val="0"/>
      </c:catAx>
      <c:valAx>
        <c:axId val="7505152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7505181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Legal service, lawyer</c:v>
                </c:pt>
                <c:pt idx="1">
                  <c:v>Church, faith-based organization</c:v>
                </c:pt>
                <c:pt idx="2">
                  <c:v>Social Services</c:v>
                </c:pt>
                <c:pt idx="3">
                  <c:v>Doctor</c:v>
                </c:pt>
                <c:pt idx="4">
                  <c:v>Hospital</c:v>
                </c:pt>
                <c:pt idx="5">
                  <c:v>Police</c:v>
                </c:pt>
              </c:strCache>
            </c:strRef>
          </c:cat>
          <c:val>
            <c:numRef>
              <c:f>Sheet1!$B$2:$B$7</c:f>
              <c:numCache>
                <c:formatCode>General</c:formatCode>
                <c:ptCount val="6"/>
                <c:pt idx="0">
                  <c:v>0.6</c:v>
                </c:pt>
                <c:pt idx="1">
                  <c:v>4.4000000000000004</c:v>
                </c:pt>
                <c:pt idx="2">
                  <c:v>0.6</c:v>
                </c:pt>
                <c:pt idx="3">
                  <c:v>7</c:v>
                </c:pt>
                <c:pt idx="4">
                  <c:v>5.5</c:v>
                </c:pt>
                <c:pt idx="5">
                  <c:v>4.0999999999999996</c:v>
                </c:pt>
              </c:numCache>
            </c:numRef>
          </c:val>
          <c:extLst>
            <c:ext xmlns:c16="http://schemas.microsoft.com/office/drawing/2014/chart" uri="{C3380CC4-5D6E-409C-BE32-E72D297353CC}">
              <c16:uniqueId val="{00000000-C7D2-4D79-B47D-BB0E3A540547}"/>
            </c:ext>
          </c:extLst>
        </c:ser>
        <c:dLbls>
          <c:showLegendKey val="0"/>
          <c:showVal val="0"/>
          <c:showCatName val="0"/>
          <c:showSerName val="0"/>
          <c:showPercent val="0"/>
          <c:showBubbleSize val="0"/>
        </c:dLbls>
        <c:gapWidth val="182"/>
        <c:axId val="874577352"/>
        <c:axId val="874576696"/>
      </c:barChart>
      <c:catAx>
        <c:axId val="8745773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874576696"/>
        <c:crosses val="autoZero"/>
        <c:auto val="1"/>
        <c:lblAlgn val="ctr"/>
        <c:lblOffset val="100"/>
        <c:noMultiLvlLbl val="0"/>
      </c:catAx>
      <c:valAx>
        <c:axId val="8745766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8745773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pPr>
      <a:endParaRPr lang="sr-Latn-R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Would not be believed</c:v>
                </c:pt>
                <c:pt idx="1">
                  <c:v>Fear of reprisal from someone other than offender</c:v>
                </c:pt>
                <c:pt idx="2">
                  <c:v>Too emotionally upset</c:v>
                </c:pt>
                <c:pt idx="3">
                  <c:v>My partner did not let me</c:v>
                </c:pt>
                <c:pt idx="4">
                  <c:v>Somebody else stopped me</c:v>
                </c:pt>
                <c:pt idx="5">
                  <c:v>Thaught it was my fault</c:v>
                </c:pt>
                <c:pt idx="6">
                  <c:v>Afraid I would lose the children</c:v>
                </c:pt>
                <c:pt idx="7">
                  <c:v>Didn't want my partner arrested</c:v>
                </c:pt>
                <c:pt idx="8">
                  <c:v>Did not think they would do anything</c:v>
                </c:pt>
                <c:pt idx="9">
                  <c:v>Did not think they could do anything</c:v>
                </c:pt>
                <c:pt idx="10">
                  <c:v>Didn't want relationship to end</c:v>
                </c:pt>
                <c:pt idx="11">
                  <c:v>Shame, embarassment</c:v>
                </c:pt>
                <c:pt idx="12">
                  <c:v>Wanted to keep it private</c:v>
                </c:pt>
                <c:pt idx="13">
                  <c:v>Fear of offender</c:v>
                </c:pt>
                <c:pt idx="14">
                  <c:v>Too minor</c:v>
                </c:pt>
                <c:pt idx="15">
                  <c:v>Dealt with it myself, family matter</c:v>
                </c:pt>
              </c:strCache>
            </c:strRef>
          </c:cat>
          <c:val>
            <c:numRef>
              <c:f>Sheet1!$B$2:$B$17</c:f>
              <c:numCache>
                <c:formatCode>General</c:formatCode>
                <c:ptCount val="16"/>
                <c:pt idx="0">
                  <c:v>1.4</c:v>
                </c:pt>
                <c:pt idx="1">
                  <c:v>1.7</c:v>
                </c:pt>
                <c:pt idx="2">
                  <c:v>3</c:v>
                </c:pt>
                <c:pt idx="3">
                  <c:v>3.6</c:v>
                </c:pt>
                <c:pt idx="4">
                  <c:v>4</c:v>
                </c:pt>
                <c:pt idx="5">
                  <c:v>4.3</c:v>
                </c:pt>
                <c:pt idx="6">
                  <c:v>4.7</c:v>
                </c:pt>
                <c:pt idx="7">
                  <c:v>6.5</c:v>
                </c:pt>
                <c:pt idx="8">
                  <c:v>6.6</c:v>
                </c:pt>
                <c:pt idx="9">
                  <c:v>7.3</c:v>
                </c:pt>
                <c:pt idx="10">
                  <c:v>9.1</c:v>
                </c:pt>
                <c:pt idx="11">
                  <c:v>13.8</c:v>
                </c:pt>
                <c:pt idx="12">
                  <c:v>16</c:v>
                </c:pt>
                <c:pt idx="13">
                  <c:v>17.3</c:v>
                </c:pt>
                <c:pt idx="14">
                  <c:v>32.4</c:v>
                </c:pt>
                <c:pt idx="15">
                  <c:v>42</c:v>
                </c:pt>
              </c:numCache>
            </c:numRef>
          </c:val>
          <c:extLst>
            <c:ext xmlns:c16="http://schemas.microsoft.com/office/drawing/2014/chart" uri="{C3380CC4-5D6E-409C-BE32-E72D297353CC}">
              <c16:uniqueId val="{00000000-ACA4-4E6D-803F-EF85414C16AC}"/>
            </c:ext>
          </c:extLst>
        </c:ser>
        <c:dLbls>
          <c:showLegendKey val="0"/>
          <c:showVal val="0"/>
          <c:showCatName val="0"/>
          <c:showSerName val="0"/>
          <c:showPercent val="0"/>
          <c:showBubbleSize val="0"/>
        </c:dLbls>
        <c:gapWidth val="182"/>
        <c:axId val="986552664"/>
        <c:axId val="986555616"/>
      </c:barChart>
      <c:catAx>
        <c:axId val="9865526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986555616"/>
        <c:crosses val="autoZero"/>
        <c:auto val="1"/>
        <c:lblAlgn val="ctr"/>
        <c:lblOffset val="100"/>
        <c:noMultiLvlLbl val="0"/>
      </c:catAx>
      <c:valAx>
        <c:axId val="9865556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9865526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pPr>
      <a:endParaRPr lang="sr-Latn-R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Since age of 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Ukraine</c:v>
                </c:pt>
                <c:pt idx="1">
                  <c:v>Serbia</c:v>
                </c:pt>
                <c:pt idx="2">
                  <c:v>North Macedonia</c:v>
                </c:pt>
                <c:pt idx="3">
                  <c:v>Montenegro</c:v>
                </c:pt>
                <c:pt idx="4">
                  <c:v>Moldova</c:v>
                </c:pt>
                <c:pt idx="5">
                  <c:v>Kosovo</c:v>
                </c:pt>
                <c:pt idx="6">
                  <c:v>BiH</c:v>
                </c:pt>
                <c:pt idx="7">
                  <c:v>Albania</c:v>
                </c:pt>
                <c:pt idx="8">
                  <c:v>Region</c:v>
                </c:pt>
              </c:strCache>
            </c:strRef>
          </c:cat>
          <c:val>
            <c:numRef>
              <c:f>Sheet1!$B$2:$B$10</c:f>
              <c:numCache>
                <c:formatCode>0.0</c:formatCode>
                <c:ptCount val="9"/>
                <c:pt idx="0">
                  <c:v>74.599999999999994</c:v>
                </c:pt>
                <c:pt idx="1">
                  <c:v>57</c:v>
                </c:pt>
                <c:pt idx="2">
                  <c:v>44.5</c:v>
                </c:pt>
                <c:pt idx="3">
                  <c:v>47.4</c:v>
                </c:pt>
                <c:pt idx="4">
                  <c:v>73.7</c:v>
                </c:pt>
                <c:pt idx="5">
                  <c:v>51.5</c:v>
                </c:pt>
                <c:pt idx="6">
                  <c:v>38.799999999999997</c:v>
                </c:pt>
                <c:pt idx="7">
                  <c:v>58.2</c:v>
                </c:pt>
                <c:pt idx="8">
                  <c:v>56.2</c:v>
                </c:pt>
              </c:numCache>
            </c:numRef>
          </c:val>
          <c:extLst>
            <c:ext xmlns:c16="http://schemas.microsoft.com/office/drawing/2014/chart" uri="{C3380CC4-5D6E-409C-BE32-E72D297353CC}">
              <c16:uniqueId val="{00000000-2103-4A61-A418-55A5AFDC0426}"/>
            </c:ext>
          </c:extLst>
        </c:ser>
        <c:ser>
          <c:idx val="1"/>
          <c:order val="1"/>
          <c:tx>
            <c:strRef>
              <c:f>Sheet1!$C$1</c:f>
              <c:strCache>
                <c:ptCount val="1"/>
                <c:pt idx="0">
                  <c:v>Past 12 months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Ukraine</c:v>
                </c:pt>
                <c:pt idx="1">
                  <c:v>Serbia</c:v>
                </c:pt>
                <c:pt idx="2">
                  <c:v>North Macedonia</c:v>
                </c:pt>
                <c:pt idx="3">
                  <c:v>Montenegro</c:v>
                </c:pt>
                <c:pt idx="4">
                  <c:v>Moldova</c:v>
                </c:pt>
                <c:pt idx="5">
                  <c:v>Kosovo</c:v>
                </c:pt>
                <c:pt idx="6">
                  <c:v>BiH</c:v>
                </c:pt>
                <c:pt idx="7">
                  <c:v>Albania</c:v>
                </c:pt>
                <c:pt idx="8">
                  <c:v>Region</c:v>
                </c:pt>
              </c:strCache>
            </c:strRef>
          </c:cat>
          <c:val>
            <c:numRef>
              <c:f>Sheet1!$C$2:$C$10</c:f>
              <c:numCache>
                <c:formatCode>0.0</c:formatCode>
                <c:ptCount val="9"/>
                <c:pt idx="0">
                  <c:v>24.4</c:v>
                </c:pt>
                <c:pt idx="1">
                  <c:v>16</c:v>
                </c:pt>
                <c:pt idx="2">
                  <c:v>10.199999999999999</c:v>
                </c:pt>
                <c:pt idx="3">
                  <c:v>10.9</c:v>
                </c:pt>
                <c:pt idx="4">
                  <c:v>20.100000000000001</c:v>
                </c:pt>
                <c:pt idx="5">
                  <c:v>17</c:v>
                </c:pt>
                <c:pt idx="6">
                  <c:v>10.3</c:v>
                </c:pt>
                <c:pt idx="7">
                  <c:v>23.6</c:v>
                </c:pt>
                <c:pt idx="8">
                  <c:v>16.7</c:v>
                </c:pt>
              </c:numCache>
            </c:numRef>
          </c:val>
          <c:extLst>
            <c:ext xmlns:c16="http://schemas.microsoft.com/office/drawing/2014/chart" uri="{C3380CC4-5D6E-409C-BE32-E72D297353CC}">
              <c16:uniqueId val="{00000001-2103-4A61-A418-55A5AFDC0426}"/>
            </c:ext>
          </c:extLst>
        </c:ser>
        <c:dLbls>
          <c:showLegendKey val="0"/>
          <c:showVal val="0"/>
          <c:showCatName val="0"/>
          <c:showSerName val="0"/>
          <c:showPercent val="0"/>
          <c:showBubbleSize val="0"/>
        </c:dLbls>
        <c:gapWidth val="182"/>
        <c:axId val="1085968512"/>
        <c:axId val="1085967856"/>
      </c:barChart>
      <c:catAx>
        <c:axId val="10859685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1085967856"/>
        <c:crosses val="autoZero"/>
        <c:auto val="1"/>
        <c:lblAlgn val="ctr"/>
        <c:lblOffset val="100"/>
        <c:noMultiLvlLbl val="0"/>
      </c:catAx>
      <c:valAx>
        <c:axId val="1085967856"/>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10859685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65+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Ukraine</c:v>
                </c:pt>
                <c:pt idx="1">
                  <c:v>Serbia</c:v>
                </c:pt>
                <c:pt idx="2">
                  <c:v>North Macedonia</c:v>
                </c:pt>
                <c:pt idx="3">
                  <c:v>Montenegro</c:v>
                </c:pt>
                <c:pt idx="4">
                  <c:v>Moldova</c:v>
                </c:pt>
                <c:pt idx="5">
                  <c:v>Kosovo</c:v>
                </c:pt>
                <c:pt idx="6">
                  <c:v>BiH</c:v>
                </c:pt>
                <c:pt idx="7">
                  <c:v>Albania</c:v>
                </c:pt>
                <c:pt idx="8">
                  <c:v>Region</c:v>
                </c:pt>
              </c:strCache>
            </c:strRef>
          </c:cat>
          <c:val>
            <c:numRef>
              <c:f>Sheet1!$B$2:$B$10</c:f>
              <c:numCache>
                <c:formatCode>0.0</c:formatCode>
                <c:ptCount val="9"/>
                <c:pt idx="0">
                  <c:v>64.5</c:v>
                </c:pt>
                <c:pt idx="1">
                  <c:v>40.200000000000003</c:v>
                </c:pt>
                <c:pt idx="2">
                  <c:v>39.6</c:v>
                </c:pt>
                <c:pt idx="3">
                  <c:v>44.9</c:v>
                </c:pt>
                <c:pt idx="4">
                  <c:v>69.400000000000006</c:v>
                </c:pt>
                <c:pt idx="5">
                  <c:v>52.4</c:v>
                </c:pt>
                <c:pt idx="6">
                  <c:v>30.8</c:v>
                </c:pt>
                <c:pt idx="7">
                  <c:v>56.5</c:v>
                </c:pt>
                <c:pt idx="8">
                  <c:v>49.1</c:v>
                </c:pt>
              </c:numCache>
            </c:numRef>
          </c:val>
          <c:extLst>
            <c:ext xmlns:c16="http://schemas.microsoft.com/office/drawing/2014/chart" uri="{C3380CC4-5D6E-409C-BE32-E72D297353CC}">
              <c16:uniqueId val="{00000000-A0A7-4E75-9316-F180EDB60174}"/>
            </c:ext>
          </c:extLst>
        </c:ser>
        <c:ser>
          <c:idx val="1"/>
          <c:order val="1"/>
          <c:tx>
            <c:strRef>
              <c:f>Sheet1!$C$1</c:f>
              <c:strCache>
                <c:ptCount val="1"/>
                <c:pt idx="0">
                  <c:v>31-64</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Ukraine</c:v>
                </c:pt>
                <c:pt idx="1">
                  <c:v>Serbia</c:v>
                </c:pt>
                <c:pt idx="2">
                  <c:v>North Macedonia</c:v>
                </c:pt>
                <c:pt idx="3">
                  <c:v>Montenegro</c:v>
                </c:pt>
                <c:pt idx="4">
                  <c:v>Moldova</c:v>
                </c:pt>
                <c:pt idx="5">
                  <c:v>Kosovo</c:v>
                </c:pt>
                <c:pt idx="6">
                  <c:v>BiH</c:v>
                </c:pt>
                <c:pt idx="7">
                  <c:v>Albania</c:v>
                </c:pt>
                <c:pt idx="8">
                  <c:v>Region</c:v>
                </c:pt>
              </c:strCache>
            </c:strRef>
          </c:cat>
          <c:val>
            <c:numRef>
              <c:f>Sheet1!$C$2:$C$10</c:f>
              <c:numCache>
                <c:formatCode>0.0</c:formatCode>
                <c:ptCount val="9"/>
                <c:pt idx="0">
                  <c:v>66.7</c:v>
                </c:pt>
                <c:pt idx="1">
                  <c:v>45.9</c:v>
                </c:pt>
                <c:pt idx="2">
                  <c:v>43.1</c:v>
                </c:pt>
                <c:pt idx="3">
                  <c:v>45.6</c:v>
                </c:pt>
                <c:pt idx="4">
                  <c:v>72.900000000000006</c:v>
                </c:pt>
                <c:pt idx="5">
                  <c:v>52.1</c:v>
                </c:pt>
                <c:pt idx="6">
                  <c:v>37.200000000000003</c:v>
                </c:pt>
                <c:pt idx="7">
                  <c:v>62.1</c:v>
                </c:pt>
                <c:pt idx="8">
                  <c:v>52.9</c:v>
                </c:pt>
              </c:numCache>
            </c:numRef>
          </c:val>
          <c:extLst>
            <c:ext xmlns:c16="http://schemas.microsoft.com/office/drawing/2014/chart" uri="{C3380CC4-5D6E-409C-BE32-E72D297353CC}">
              <c16:uniqueId val="{00000001-A0A7-4E75-9316-F180EDB60174}"/>
            </c:ext>
          </c:extLst>
        </c:ser>
        <c:ser>
          <c:idx val="2"/>
          <c:order val="2"/>
          <c:tx>
            <c:strRef>
              <c:f>Sheet1!$D$1</c:f>
              <c:strCache>
                <c:ptCount val="1"/>
                <c:pt idx="0">
                  <c:v>15-30</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Ukraine</c:v>
                </c:pt>
                <c:pt idx="1">
                  <c:v>Serbia</c:v>
                </c:pt>
                <c:pt idx="2">
                  <c:v>North Macedonia</c:v>
                </c:pt>
                <c:pt idx="3">
                  <c:v>Montenegro</c:v>
                </c:pt>
                <c:pt idx="4">
                  <c:v>Moldova</c:v>
                </c:pt>
                <c:pt idx="5">
                  <c:v>Kosovo</c:v>
                </c:pt>
                <c:pt idx="6">
                  <c:v>BiH</c:v>
                </c:pt>
                <c:pt idx="7">
                  <c:v>Albania</c:v>
                </c:pt>
                <c:pt idx="8">
                  <c:v>Region</c:v>
                </c:pt>
              </c:strCache>
            </c:strRef>
          </c:cat>
          <c:val>
            <c:numRef>
              <c:f>Sheet1!$D$2:$D$10</c:f>
              <c:numCache>
                <c:formatCode>0.0</c:formatCode>
                <c:ptCount val="9"/>
                <c:pt idx="0">
                  <c:v>62.1</c:v>
                </c:pt>
                <c:pt idx="1">
                  <c:v>45.4</c:v>
                </c:pt>
                <c:pt idx="2">
                  <c:v>52.5</c:v>
                </c:pt>
                <c:pt idx="3">
                  <c:v>41.6</c:v>
                </c:pt>
                <c:pt idx="4">
                  <c:v>74.3</c:v>
                </c:pt>
                <c:pt idx="5">
                  <c:v>61</c:v>
                </c:pt>
                <c:pt idx="6">
                  <c:v>36.9</c:v>
                </c:pt>
                <c:pt idx="7">
                  <c:v>69.900000000000006</c:v>
                </c:pt>
                <c:pt idx="8">
                  <c:v>55.7</c:v>
                </c:pt>
              </c:numCache>
            </c:numRef>
          </c:val>
          <c:extLst>
            <c:ext xmlns:c16="http://schemas.microsoft.com/office/drawing/2014/chart" uri="{C3380CC4-5D6E-409C-BE32-E72D297353CC}">
              <c16:uniqueId val="{00000002-A0A7-4E75-9316-F180EDB60174}"/>
            </c:ext>
          </c:extLst>
        </c:ser>
        <c:dLbls>
          <c:showLegendKey val="0"/>
          <c:showVal val="0"/>
          <c:showCatName val="0"/>
          <c:showSerName val="0"/>
          <c:showPercent val="0"/>
          <c:showBubbleSize val="0"/>
        </c:dLbls>
        <c:gapWidth val="182"/>
        <c:axId val="1056934496"/>
        <c:axId val="1056927608"/>
      </c:barChart>
      <c:catAx>
        <c:axId val="10569344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1056927608"/>
        <c:crosses val="autoZero"/>
        <c:auto val="1"/>
        <c:lblAlgn val="ctr"/>
        <c:lblOffset val="100"/>
        <c:noMultiLvlLbl val="0"/>
      </c:catAx>
      <c:valAx>
        <c:axId val="1056927608"/>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105693449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Sheet1!$D$1</c:f>
              <c:strCache>
                <c:ptCount val="1"/>
                <c:pt idx="0">
                  <c:v>15-30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Sexual violence</c:v>
                </c:pt>
                <c:pt idx="1">
                  <c:v>Physical violence</c:v>
                </c:pt>
                <c:pt idx="2">
                  <c:v>Psychological violence</c:v>
                </c:pt>
              </c:strCache>
            </c:strRef>
          </c:cat>
          <c:val>
            <c:numRef>
              <c:f>Sheet1!$D$2:$D$4</c:f>
              <c:numCache>
                <c:formatCode>General</c:formatCode>
                <c:ptCount val="3"/>
                <c:pt idx="0">
                  <c:v>4.2</c:v>
                </c:pt>
                <c:pt idx="1">
                  <c:v>13.5</c:v>
                </c:pt>
                <c:pt idx="2">
                  <c:v>55.3</c:v>
                </c:pt>
              </c:numCache>
            </c:numRef>
          </c:val>
          <c:extLst>
            <c:ext xmlns:c16="http://schemas.microsoft.com/office/drawing/2014/chart" uri="{C3380CC4-5D6E-409C-BE32-E72D297353CC}">
              <c16:uniqueId val="{00000000-AC13-4FEA-BDFC-B858D5820E6D}"/>
            </c:ext>
          </c:extLst>
        </c:ser>
        <c:ser>
          <c:idx val="1"/>
          <c:order val="1"/>
          <c:tx>
            <c:strRef>
              <c:f>Sheet1!$C$1</c:f>
              <c:strCache>
                <c:ptCount val="1"/>
                <c:pt idx="0">
                  <c:v>31-64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Sexual violence</c:v>
                </c:pt>
                <c:pt idx="1">
                  <c:v>Physical violence</c:v>
                </c:pt>
                <c:pt idx="2">
                  <c:v>Psychological violence</c:v>
                </c:pt>
              </c:strCache>
            </c:strRef>
          </c:cat>
          <c:val>
            <c:numRef>
              <c:f>Sheet1!$C$2:$C$4</c:f>
              <c:numCache>
                <c:formatCode>General</c:formatCode>
                <c:ptCount val="3"/>
                <c:pt idx="0">
                  <c:v>5.0999999999999996</c:v>
                </c:pt>
                <c:pt idx="1">
                  <c:v>17.7</c:v>
                </c:pt>
                <c:pt idx="2">
                  <c:v>51.9</c:v>
                </c:pt>
              </c:numCache>
            </c:numRef>
          </c:val>
          <c:extLst>
            <c:ext xmlns:c16="http://schemas.microsoft.com/office/drawing/2014/chart" uri="{C3380CC4-5D6E-409C-BE32-E72D297353CC}">
              <c16:uniqueId val="{00000001-AC13-4FEA-BDFC-B858D5820E6D}"/>
            </c:ext>
          </c:extLst>
        </c:ser>
        <c:ser>
          <c:idx val="2"/>
          <c:order val="2"/>
          <c:tx>
            <c:strRef>
              <c:f>Sheet1!$B$1</c:f>
              <c:strCache>
                <c:ptCount val="1"/>
                <c:pt idx="0">
                  <c:v>65+</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Sexual violence</c:v>
                </c:pt>
                <c:pt idx="1">
                  <c:v>Physical violence</c:v>
                </c:pt>
                <c:pt idx="2">
                  <c:v>Psychological violence</c:v>
                </c:pt>
              </c:strCache>
            </c:strRef>
          </c:cat>
          <c:val>
            <c:numRef>
              <c:f>Sheet1!$B$2:$B$4</c:f>
              <c:numCache>
                <c:formatCode>General</c:formatCode>
                <c:ptCount val="3"/>
                <c:pt idx="0">
                  <c:v>4.8</c:v>
                </c:pt>
                <c:pt idx="1">
                  <c:v>18.399999999999999</c:v>
                </c:pt>
                <c:pt idx="2">
                  <c:v>47.6</c:v>
                </c:pt>
              </c:numCache>
            </c:numRef>
          </c:val>
          <c:extLst>
            <c:ext xmlns:c16="http://schemas.microsoft.com/office/drawing/2014/chart" uri="{C3380CC4-5D6E-409C-BE32-E72D297353CC}">
              <c16:uniqueId val="{00000002-AC13-4FEA-BDFC-B858D5820E6D}"/>
            </c:ext>
          </c:extLst>
        </c:ser>
        <c:dLbls>
          <c:showLegendKey val="0"/>
          <c:showVal val="0"/>
          <c:showCatName val="0"/>
          <c:showSerName val="0"/>
          <c:showPercent val="0"/>
          <c:showBubbleSize val="0"/>
        </c:dLbls>
        <c:gapWidth val="182"/>
        <c:axId val="1031746016"/>
        <c:axId val="1031740768"/>
      </c:barChart>
      <c:catAx>
        <c:axId val="1031746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1031740768"/>
        <c:crosses val="autoZero"/>
        <c:auto val="1"/>
        <c:lblAlgn val="ctr"/>
        <c:lblOffset val="100"/>
        <c:noMultiLvlLbl val="0"/>
      </c:catAx>
      <c:valAx>
        <c:axId val="10317407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10317460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since 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Ukraine</c:v>
                </c:pt>
                <c:pt idx="1">
                  <c:v>Serbia</c:v>
                </c:pt>
                <c:pt idx="2">
                  <c:v>North Macedonia</c:v>
                </c:pt>
                <c:pt idx="3">
                  <c:v>Montenegro</c:v>
                </c:pt>
                <c:pt idx="4">
                  <c:v>Moldova</c:v>
                </c:pt>
                <c:pt idx="5">
                  <c:v>Kosovo</c:v>
                </c:pt>
                <c:pt idx="6">
                  <c:v>BiH</c:v>
                </c:pt>
                <c:pt idx="7">
                  <c:v>Albania</c:v>
                </c:pt>
                <c:pt idx="8">
                  <c:v>Region</c:v>
                </c:pt>
              </c:strCache>
            </c:strRef>
          </c:cat>
          <c:val>
            <c:numRef>
              <c:f>Sheet1!$B$2:$B$10</c:f>
              <c:numCache>
                <c:formatCode>General</c:formatCode>
                <c:ptCount val="9"/>
                <c:pt idx="0">
                  <c:v>27.6</c:v>
                </c:pt>
                <c:pt idx="1">
                  <c:v>16.100000000000001</c:v>
                </c:pt>
                <c:pt idx="2">
                  <c:v>8.6999999999999993</c:v>
                </c:pt>
                <c:pt idx="3">
                  <c:v>23.7</c:v>
                </c:pt>
                <c:pt idx="4">
                  <c:v>34</c:v>
                </c:pt>
                <c:pt idx="5">
                  <c:v>17.2</c:v>
                </c:pt>
                <c:pt idx="6">
                  <c:v>7.9</c:v>
                </c:pt>
                <c:pt idx="7">
                  <c:v>14.5</c:v>
                </c:pt>
                <c:pt idx="8">
                  <c:v>18.399999999999999</c:v>
                </c:pt>
              </c:numCache>
            </c:numRef>
          </c:val>
          <c:extLst>
            <c:ext xmlns:c16="http://schemas.microsoft.com/office/drawing/2014/chart" uri="{C3380CC4-5D6E-409C-BE32-E72D297353CC}">
              <c16:uniqueId val="{00000000-405A-4B3A-A332-4859967E4976}"/>
            </c:ext>
          </c:extLst>
        </c:ser>
        <c:ser>
          <c:idx val="1"/>
          <c:order val="1"/>
          <c:tx>
            <c:strRef>
              <c:f>Sheet1!$C$1</c:f>
              <c:strCache>
                <c:ptCount val="1"/>
                <c:pt idx="0">
                  <c:v>past 12 months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Ukraine</c:v>
                </c:pt>
                <c:pt idx="1">
                  <c:v>Serbia</c:v>
                </c:pt>
                <c:pt idx="2">
                  <c:v>North Macedonia</c:v>
                </c:pt>
                <c:pt idx="3">
                  <c:v>Montenegro</c:v>
                </c:pt>
                <c:pt idx="4">
                  <c:v>Moldova</c:v>
                </c:pt>
                <c:pt idx="5">
                  <c:v>Kosovo</c:v>
                </c:pt>
                <c:pt idx="6">
                  <c:v>BiH</c:v>
                </c:pt>
                <c:pt idx="7">
                  <c:v>Albania</c:v>
                </c:pt>
                <c:pt idx="8">
                  <c:v>Region</c:v>
                </c:pt>
              </c:strCache>
            </c:strRef>
          </c:cat>
          <c:val>
            <c:numRef>
              <c:f>Sheet1!$C$2:$C$10</c:f>
              <c:numCache>
                <c:formatCode>General</c:formatCode>
                <c:ptCount val="9"/>
                <c:pt idx="0">
                  <c:v>5.2</c:v>
                </c:pt>
                <c:pt idx="1">
                  <c:v>1.1000000000000001</c:v>
                </c:pt>
                <c:pt idx="2">
                  <c:v>1.8</c:v>
                </c:pt>
                <c:pt idx="3">
                  <c:v>3.8</c:v>
                </c:pt>
                <c:pt idx="4">
                  <c:v>3.4</c:v>
                </c:pt>
                <c:pt idx="5">
                  <c:v>2.8</c:v>
                </c:pt>
                <c:pt idx="6">
                  <c:v>1.1000000000000001</c:v>
                </c:pt>
                <c:pt idx="7">
                  <c:v>2.9</c:v>
                </c:pt>
                <c:pt idx="8">
                  <c:v>2.7</c:v>
                </c:pt>
              </c:numCache>
            </c:numRef>
          </c:val>
          <c:extLst>
            <c:ext xmlns:c16="http://schemas.microsoft.com/office/drawing/2014/chart" uri="{C3380CC4-5D6E-409C-BE32-E72D297353CC}">
              <c16:uniqueId val="{00000001-405A-4B3A-A332-4859967E4976}"/>
            </c:ext>
          </c:extLst>
        </c:ser>
        <c:dLbls>
          <c:showLegendKey val="0"/>
          <c:showVal val="0"/>
          <c:showCatName val="0"/>
          <c:showSerName val="0"/>
          <c:showPercent val="0"/>
          <c:showBubbleSize val="0"/>
        </c:dLbls>
        <c:gapWidth val="182"/>
        <c:axId val="799739440"/>
        <c:axId val="799739112"/>
      </c:barChart>
      <c:catAx>
        <c:axId val="799739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799739112"/>
        <c:crosses val="autoZero"/>
        <c:auto val="1"/>
        <c:lblAlgn val="ctr"/>
        <c:lblOffset val="100"/>
        <c:noMultiLvlLbl val="0"/>
      </c:catAx>
      <c:valAx>
        <c:axId val="7997391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7997394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15-30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Controlling</c:v>
                </c:pt>
                <c:pt idx="1">
                  <c:v>Abusive</c:v>
                </c:pt>
                <c:pt idx="2">
                  <c:v>Economic</c:v>
                </c:pt>
                <c:pt idx="3">
                  <c:v>Blackmailing with children</c:v>
                </c:pt>
              </c:strCache>
            </c:strRef>
          </c:cat>
          <c:val>
            <c:numRef>
              <c:f>Sheet1!$B$2:$B$5</c:f>
              <c:numCache>
                <c:formatCode>General</c:formatCode>
                <c:ptCount val="4"/>
                <c:pt idx="0">
                  <c:v>36.799999999999997</c:v>
                </c:pt>
                <c:pt idx="1">
                  <c:v>22.7</c:v>
                </c:pt>
                <c:pt idx="2">
                  <c:v>10.4</c:v>
                </c:pt>
                <c:pt idx="3">
                  <c:v>2.2999999999999998</c:v>
                </c:pt>
              </c:numCache>
            </c:numRef>
          </c:val>
          <c:extLst>
            <c:ext xmlns:c16="http://schemas.microsoft.com/office/drawing/2014/chart" uri="{C3380CC4-5D6E-409C-BE32-E72D297353CC}">
              <c16:uniqueId val="{00000000-63AE-4C31-BA3C-120A6BD5A433}"/>
            </c:ext>
          </c:extLst>
        </c:ser>
        <c:ser>
          <c:idx val="1"/>
          <c:order val="1"/>
          <c:tx>
            <c:strRef>
              <c:f>Sheet1!$C$1</c:f>
              <c:strCache>
                <c:ptCount val="1"/>
                <c:pt idx="0">
                  <c:v>31-64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Controlling</c:v>
                </c:pt>
                <c:pt idx="1">
                  <c:v>Abusive</c:v>
                </c:pt>
                <c:pt idx="2">
                  <c:v>Economic</c:v>
                </c:pt>
                <c:pt idx="3">
                  <c:v>Blackmailing with children</c:v>
                </c:pt>
              </c:strCache>
            </c:strRef>
          </c:cat>
          <c:val>
            <c:numRef>
              <c:f>Sheet1!$C$2:$C$5</c:f>
              <c:numCache>
                <c:formatCode>General</c:formatCode>
                <c:ptCount val="4"/>
                <c:pt idx="0">
                  <c:v>38.4</c:v>
                </c:pt>
                <c:pt idx="1">
                  <c:v>34.4</c:v>
                </c:pt>
                <c:pt idx="2">
                  <c:v>15.2</c:v>
                </c:pt>
                <c:pt idx="3">
                  <c:v>6.6</c:v>
                </c:pt>
              </c:numCache>
            </c:numRef>
          </c:val>
          <c:extLst>
            <c:ext xmlns:c16="http://schemas.microsoft.com/office/drawing/2014/chart" uri="{C3380CC4-5D6E-409C-BE32-E72D297353CC}">
              <c16:uniqueId val="{00000001-63AE-4C31-BA3C-120A6BD5A433}"/>
            </c:ext>
          </c:extLst>
        </c:ser>
        <c:ser>
          <c:idx val="2"/>
          <c:order val="2"/>
          <c:tx>
            <c:strRef>
              <c:f>Sheet1!$D$1</c:f>
              <c:strCache>
                <c:ptCount val="1"/>
                <c:pt idx="0">
                  <c:v>65+</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Controlling</c:v>
                </c:pt>
                <c:pt idx="1">
                  <c:v>Abusive</c:v>
                </c:pt>
                <c:pt idx="2">
                  <c:v>Economic</c:v>
                </c:pt>
                <c:pt idx="3">
                  <c:v>Blackmailing with children</c:v>
                </c:pt>
              </c:strCache>
            </c:strRef>
          </c:cat>
          <c:val>
            <c:numRef>
              <c:f>Sheet1!$D$2:$D$5</c:f>
              <c:numCache>
                <c:formatCode>General</c:formatCode>
                <c:ptCount val="4"/>
                <c:pt idx="0">
                  <c:v>31.2</c:v>
                </c:pt>
                <c:pt idx="1">
                  <c:v>31.7</c:v>
                </c:pt>
                <c:pt idx="2">
                  <c:v>12.5</c:v>
                </c:pt>
                <c:pt idx="3">
                  <c:v>4.5</c:v>
                </c:pt>
              </c:numCache>
            </c:numRef>
          </c:val>
          <c:extLst>
            <c:ext xmlns:c16="http://schemas.microsoft.com/office/drawing/2014/chart" uri="{C3380CC4-5D6E-409C-BE32-E72D297353CC}">
              <c16:uniqueId val="{00000002-63AE-4C31-BA3C-120A6BD5A433}"/>
            </c:ext>
          </c:extLst>
        </c:ser>
        <c:dLbls>
          <c:showLegendKey val="0"/>
          <c:showVal val="0"/>
          <c:showCatName val="0"/>
          <c:showSerName val="0"/>
          <c:showPercent val="0"/>
          <c:showBubbleSize val="0"/>
        </c:dLbls>
        <c:gapWidth val="219"/>
        <c:overlap val="-27"/>
        <c:axId val="831354248"/>
        <c:axId val="831356544"/>
      </c:barChart>
      <c:catAx>
        <c:axId val="831354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831356544"/>
        <c:crosses val="autoZero"/>
        <c:auto val="1"/>
        <c:lblAlgn val="ctr"/>
        <c:lblOffset val="100"/>
        <c:noMultiLvlLbl val="0"/>
      </c:catAx>
      <c:valAx>
        <c:axId val="831356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8313542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65+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Non-partner sexual past 12 months</c:v>
                </c:pt>
                <c:pt idx="1">
                  <c:v>Non-partner sexual since age of 15</c:v>
                </c:pt>
                <c:pt idx="2">
                  <c:v>Non-partner physical past 12 months</c:v>
                </c:pt>
                <c:pt idx="3">
                  <c:v>Non-partner physical since age of 15</c:v>
                </c:pt>
              </c:strCache>
            </c:strRef>
          </c:cat>
          <c:val>
            <c:numRef>
              <c:f>Sheet1!$B$2:$B$5</c:f>
              <c:numCache>
                <c:formatCode>General</c:formatCode>
                <c:ptCount val="4"/>
                <c:pt idx="0">
                  <c:v>0.3</c:v>
                </c:pt>
                <c:pt idx="1">
                  <c:v>2</c:v>
                </c:pt>
                <c:pt idx="2">
                  <c:v>1.9</c:v>
                </c:pt>
                <c:pt idx="3">
                  <c:v>9.1</c:v>
                </c:pt>
              </c:numCache>
            </c:numRef>
          </c:val>
          <c:extLst>
            <c:ext xmlns:c16="http://schemas.microsoft.com/office/drawing/2014/chart" uri="{C3380CC4-5D6E-409C-BE32-E72D297353CC}">
              <c16:uniqueId val="{00000000-D558-49D2-8415-0E9272E2E1F0}"/>
            </c:ext>
          </c:extLst>
        </c:ser>
        <c:ser>
          <c:idx val="1"/>
          <c:order val="1"/>
          <c:tx>
            <c:strRef>
              <c:f>Sheet1!$C$1</c:f>
              <c:strCache>
                <c:ptCount val="1"/>
                <c:pt idx="0">
                  <c:v>31-64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Non-partner sexual past 12 months</c:v>
                </c:pt>
                <c:pt idx="1">
                  <c:v>Non-partner sexual since age of 15</c:v>
                </c:pt>
                <c:pt idx="2">
                  <c:v>Non-partner physical past 12 months</c:v>
                </c:pt>
                <c:pt idx="3">
                  <c:v>Non-partner physical since age of 15</c:v>
                </c:pt>
              </c:strCache>
            </c:strRef>
          </c:cat>
          <c:val>
            <c:numRef>
              <c:f>Sheet1!$C$2:$C$5</c:f>
              <c:numCache>
                <c:formatCode>General</c:formatCode>
                <c:ptCount val="4"/>
                <c:pt idx="0">
                  <c:v>0.5</c:v>
                </c:pt>
                <c:pt idx="1">
                  <c:v>2.4</c:v>
                </c:pt>
                <c:pt idx="2">
                  <c:v>2.2000000000000002</c:v>
                </c:pt>
                <c:pt idx="3">
                  <c:v>10.7</c:v>
                </c:pt>
              </c:numCache>
            </c:numRef>
          </c:val>
          <c:extLst>
            <c:ext xmlns:c16="http://schemas.microsoft.com/office/drawing/2014/chart" uri="{C3380CC4-5D6E-409C-BE32-E72D297353CC}">
              <c16:uniqueId val="{00000001-D558-49D2-8415-0E9272E2E1F0}"/>
            </c:ext>
          </c:extLst>
        </c:ser>
        <c:ser>
          <c:idx val="2"/>
          <c:order val="2"/>
          <c:tx>
            <c:strRef>
              <c:f>Sheet1!$D$1</c:f>
              <c:strCache>
                <c:ptCount val="1"/>
                <c:pt idx="0">
                  <c:v>15-30</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Non-partner sexual past 12 months</c:v>
                </c:pt>
                <c:pt idx="1">
                  <c:v>Non-partner sexual since age of 15</c:v>
                </c:pt>
                <c:pt idx="2">
                  <c:v>Non-partner physical past 12 months</c:v>
                </c:pt>
                <c:pt idx="3">
                  <c:v>Non-partner physical since age of 15</c:v>
                </c:pt>
              </c:strCache>
            </c:strRef>
          </c:cat>
          <c:val>
            <c:numRef>
              <c:f>Sheet1!$D$2:$D$5</c:f>
              <c:numCache>
                <c:formatCode>General</c:formatCode>
                <c:ptCount val="4"/>
                <c:pt idx="0">
                  <c:v>0.4</c:v>
                </c:pt>
                <c:pt idx="1">
                  <c:v>1.8</c:v>
                </c:pt>
                <c:pt idx="2">
                  <c:v>3.2</c:v>
                </c:pt>
                <c:pt idx="3">
                  <c:v>10.4</c:v>
                </c:pt>
              </c:numCache>
            </c:numRef>
          </c:val>
          <c:extLst>
            <c:ext xmlns:c16="http://schemas.microsoft.com/office/drawing/2014/chart" uri="{C3380CC4-5D6E-409C-BE32-E72D297353CC}">
              <c16:uniqueId val="{00000002-D558-49D2-8415-0E9272E2E1F0}"/>
            </c:ext>
          </c:extLst>
        </c:ser>
        <c:dLbls>
          <c:showLegendKey val="0"/>
          <c:showVal val="0"/>
          <c:showCatName val="0"/>
          <c:showSerName val="0"/>
          <c:showPercent val="0"/>
          <c:showBubbleSize val="0"/>
        </c:dLbls>
        <c:gapWidth val="182"/>
        <c:axId val="831336864"/>
        <c:axId val="831337192"/>
      </c:barChart>
      <c:catAx>
        <c:axId val="8313368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831337192"/>
        <c:crosses val="autoZero"/>
        <c:auto val="1"/>
        <c:lblAlgn val="ctr"/>
        <c:lblOffset val="100"/>
        <c:noMultiLvlLbl val="0"/>
      </c:catAx>
      <c:valAx>
        <c:axId val="8313371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8313368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Someone they did not know</c:v>
                </c:pt>
                <c:pt idx="1">
                  <c:v>Somebody else they knew</c:v>
                </c:pt>
                <c:pt idx="2">
                  <c:v>Relative or family member</c:v>
                </c:pt>
                <c:pt idx="3">
                  <c:v>Friend, acquaintance or neighbour</c:v>
                </c:pt>
              </c:strCache>
            </c:strRef>
          </c:cat>
          <c:val>
            <c:numRef>
              <c:f>Sheet1!$B$2:$B$5</c:f>
              <c:numCache>
                <c:formatCode>General</c:formatCode>
                <c:ptCount val="4"/>
                <c:pt idx="0">
                  <c:v>15.2</c:v>
                </c:pt>
                <c:pt idx="1">
                  <c:v>18.7</c:v>
                </c:pt>
                <c:pt idx="2">
                  <c:v>24.9</c:v>
                </c:pt>
                <c:pt idx="3">
                  <c:v>26.8</c:v>
                </c:pt>
              </c:numCache>
            </c:numRef>
          </c:val>
          <c:extLst>
            <c:ext xmlns:c16="http://schemas.microsoft.com/office/drawing/2014/chart" uri="{C3380CC4-5D6E-409C-BE32-E72D297353CC}">
              <c16:uniqueId val="{00000000-5C85-4044-9D3D-514F212492EB}"/>
            </c:ext>
          </c:extLst>
        </c:ser>
        <c:dLbls>
          <c:showLegendKey val="0"/>
          <c:showVal val="0"/>
          <c:showCatName val="0"/>
          <c:showSerName val="0"/>
          <c:showPercent val="0"/>
          <c:showBubbleSize val="0"/>
        </c:dLbls>
        <c:gapWidth val="182"/>
        <c:axId val="795392408"/>
        <c:axId val="795398640"/>
      </c:barChart>
      <c:catAx>
        <c:axId val="7953924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sr-Latn-RS"/>
          </a:p>
        </c:txPr>
        <c:crossAx val="795398640"/>
        <c:crosses val="autoZero"/>
        <c:auto val="1"/>
        <c:lblAlgn val="ctr"/>
        <c:lblOffset val="100"/>
        <c:noMultiLvlLbl val="0"/>
      </c:catAx>
      <c:valAx>
        <c:axId val="79539864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7953924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Women with experience of childhood violence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Any partner violence since 15</c:v>
                </c:pt>
                <c:pt idx="1">
                  <c:v>Any partner violence last 12 months</c:v>
                </c:pt>
                <c:pt idx="2">
                  <c:v>Non-partner violence since 15</c:v>
                </c:pt>
                <c:pt idx="3">
                  <c:v>Non-partner violence last 12 months</c:v>
                </c:pt>
              </c:strCache>
            </c:strRef>
          </c:cat>
          <c:val>
            <c:numRef>
              <c:f>Sheet1!$B$2:$B$5</c:f>
              <c:numCache>
                <c:formatCode>General</c:formatCode>
                <c:ptCount val="4"/>
                <c:pt idx="0">
                  <c:v>70.099999999999994</c:v>
                </c:pt>
                <c:pt idx="1">
                  <c:v>18.399999999999999</c:v>
                </c:pt>
                <c:pt idx="2">
                  <c:v>20.7</c:v>
                </c:pt>
                <c:pt idx="3">
                  <c:v>3.5</c:v>
                </c:pt>
              </c:numCache>
            </c:numRef>
          </c:val>
          <c:extLst>
            <c:ext xmlns:c16="http://schemas.microsoft.com/office/drawing/2014/chart" uri="{C3380CC4-5D6E-409C-BE32-E72D297353CC}">
              <c16:uniqueId val="{00000000-57A3-4AF7-84BB-A10868FA486B}"/>
            </c:ext>
          </c:extLst>
        </c:ser>
        <c:ser>
          <c:idx val="1"/>
          <c:order val="1"/>
          <c:tx>
            <c:strRef>
              <c:f>Sheet1!$C$1</c:f>
              <c:strCache>
                <c:ptCount val="1"/>
                <c:pt idx="0">
                  <c:v>Women without experience of childhood violence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Any partner violence since 15</c:v>
                </c:pt>
                <c:pt idx="1">
                  <c:v>Any partner violence last 12 months</c:v>
                </c:pt>
                <c:pt idx="2">
                  <c:v>Non-partner violence since 15</c:v>
                </c:pt>
                <c:pt idx="3">
                  <c:v>Non-partner violence last 12 months</c:v>
                </c:pt>
              </c:strCache>
            </c:strRef>
          </c:cat>
          <c:val>
            <c:numRef>
              <c:f>Sheet1!$C$2:$C$5</c:f>
              <c:numCache>
                <c:formatCode>General</c:formatCode>
                <c:ptCount val="4"/>
                <c:pt idx="0">
                  <c:v>42.7</c:v>
                </c:pt>
                <c:pt idx="1">
                  <c:v>10.5</c:v>
                </c:pt>
                <c:pt idx="2">
                  <c:v>7</c:v>
                </c:pt>
                <c:pt idx="3">
                  <c:v>1.7</c:v>
                </c:pt>
              </c:numCache>
            </c:numRef>
          </c:val>
          <c:extLst>
            <c:ext xmlns:c16="http://schemas.microsoft.com/office/drawing/2014/chart" uri="{C3380CC4-5D6E-409C-BE32-E72D297353CC}">
              <c16:uniqueId val="{00000001-57A3-4AF7-84BB-A10868FA486B}"/>
            </c:ext>
          </c:extLst>
        </c:ser>
        <c:dLbls>
          <c:showLegendKey val="0"/>
          <c:showVal val="0"/>
          <c:showCatName val="0"/>
          <c:showSerName val="0"/>
          <c:showPercent val="0"/>
          <c:showBubbleSize val="0"/>
        </c:dLbls>
        <c:gapWidth val="219"/>
        <c:overlap val="-27"/>
        <c:axId val="1025923888"/>
        <c:axId val="1025924544"/>
      </c:barChart>
      <c:catAx>
        <c:axId val="1025923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1025924544"/>
        <c:crosses val="autoZero"/>
        <c:auto val="1"/>
        <c:lblAlgn val="ctr"/>
        <c:lblOffset val="100"/>
        <c:noMultiLvlLbl val="0"/>
      </c:catAx>
      <c:valAx>
        <c:axId val="10259245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crossAx val="1025923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r-Latn-R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025BB4-AA07-459D-BE81-6F45301ED7B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BCA56ED-A751-4929-9D48-819642F8803C}">
      <dgm:prSet/>
      <dgm:spPr/>
      <dgm:t>
        <a:bodyPr/>
        <a:lstStyle/>
        <a:p>
          <a:r>
            <a:rPr lang="en-US"/>
            <a:t>Prevalence of different forms of violence against older women</a:t>
          </a:r>
        </a:p>
      </dgm:t>
    </dgm:pt>
    <dgm:pt modelId="{D6B03F91-C65C-4951-AE94-ECE49DFBDA29}" type="parTrans" cxnId="{5559CEE3-53D2-4859-8A16-2D51FB84D0A6}">
      <dgm:prSet/>
      <dgm:spPr/>
      <dgm:t>
        <a:bodyPr/>
        <a:lstStyle/>
        <a:p>
          <a:endParaRPr lang="en-US"/>
        </a:p>
      </dgm:t>
    </dgm:pt>
    <dgm:pt modelId="{3CBFA5CB-C65E-4997-B074-4FBC8945FEE6}" type="sibTrans" cxnId="{5559CEE3-53D2-4859-8A16-2D51FB84D0A6}">
      <dgm:prSet/>
      <dgm:spPr/>
      <dgm:t>
        <a:bodyPr/>
        <a:lstStyle/>
        <a:p>
          <a:endParaRPr lang="en-US"/>
        </a:p>
      </dgm:t>
    </dgm:pt>
    <dgm:pt modelId="{EBEE9B32-6B1A-456A-8737-AB9ED579D9DE}">
      <dgm:prSet/>
      <dgm:spPr/>
      <dgm:t>
        <a:bodyPr/>
        <a:lstStyle/>
        <a:p>
          <a:r>
            <a:rPr lang="en-US"/>
            <a:t>Perpetrators of violence</a:t>
          </a:r>
        </a:p>
      </dgm:t>
    </dgm:pt>
    <dgm:pt modelId="{B2B62EBB-CB27-4B04-ABEC-DAFC1C0294B7}" type="parTrans" cxnId="{E885126D-A474-44B9-B4C6-E3549B89B054}">
      <dgm:prSet/>
      <dgm:spPr/>
      <dgm:t>
        <a:bodyPr/>
        <a:lstStyle/>
        <a:p>
          <a:endParaRPr lang="en-US"/>
        </a:p>
      </dgm:t>
    </dgm:pt>
    <dgm:pt modelId="{00D7F0E5-1D15-4112-BE3D-DD1FAC80A7CB}" type="sibTrans" cxnId="{E885126D-A474-44B9-B4C6-E3549B89B054}">
      <dgm:prSet/>
      <dgm:spPr/>
      <dgm:t>
        <a:bodyPr/>
        <a:lstStyle/>
        <a:p>
          <a:endParaRPr lang="en-US"/>
        </a:p>
      </dgm:t>
    </dgm:pt>
    <dgm:pt modelId="{5EDE5127-9EB4-4542-9FF8-34EADBC524F7}">
      <dgm:prSet/>
      <dgm:spPr/>
      <dgm:t>
        <a:bodyPr/>
        <a:lstStyle/>
        <a:p>
          <a:r>
            <a:rPr lang="en-US"/>
            <a:t>Risk factors</a:t>
          </a:r>
        </a:p>
      </dgm:t>
    </dgm:pt>
    <dgm:pt modelId="{5DD0751B-0E16-4BA8-9D61-26B7B9297A80}" type="parTrans" cxnId="{36E42075-8272-4A03-A159-AC3D0F3C55B4}">
      <dgm:prSet/>
      <dgm:spPr/>
      <dgm:t>
        <a:bodyPr/>
        <a:lstStyle/>
        <a:p>
          <a:endParaRPr lang="en-US"/>
        </a:p>
      </dgm:t>
    </dgm:pt>
    <dgm:pt modelId="{45616F81-B5B3-4AD7-977E-D4528ADACAA1}" type="sibTrans" cxnId="{36E42075-8272-4A03-A159-AC3D0F3C55B4}">
      <dgm:prSet/>
      <dgm:spPr/>
      <dgm:t>
        <a:bodyPr/>
        <a:lstStyle/>
        <a:p>
          <a:endParaRPr lang="en-US"/>
        </a:p>
      </dgm:t>
    </dgm:pt>
    <dgm:pt modelId="{A18DDAB1-E3BC-43C6-B02D-B0E26B5A47A2}">
      <dgm:prSet/>
      <dgm:spPr/>
      <dgm:t>
        <a:bodyPr/>
        <a:lstStyle/>
        <a:p>
          <a:r>
            <a:rPr lang="en-US"/>
            <a:t>Consequences of violence</a:t>
          </a:r>
        </a:p>
      </dgm:t>
    </dgm:pt>
    <dgm:pt modelId="{A8E6C934-AF6A-4E31-8883-FE9F048C9248}" type="parTrans" cxnId="{C69D7EAF-AA32-4C40-8C94-1D8012AE0F00}">
      <dgm:prSet/>
      <dgm:spPr/>
      <dgm:t>
        <a:bodyPr/>
        <a:lstStyle/>
        <a:p>
          <a:endParaRPr lang="en-US"/>
        </a:p>
      </dgm:t>
    </dgm:pt>
    <dgm:pt modelId="{0CF8C5B2-4FF9-444C-B91F-9BD0A0CF5710}" type="sibTrans" cxnId="{C69D7EAF-AA32-4C40-8C94-1D8012AE0F00}">
      <dgm:prSet/>
      <dgm:spPr/>
      <dgm:t>
        <a:bodyPr/>
        <a:lstStyle/>
        <a:p>
          <a:endParaRPr lang="en-US"/>
        </a:p>
      </dgm:t>
    </dgm:pt>
    <dgm:pt modelId="{787AF196-CDAA-4F6F-A501-C082B690C435}">
      <dgm:prSet/>
      <dgm:spPr/>
      <dgm:t>
        <a:bodyPr/>
        <a:lstStyle/>
        <a:p>
          <a:r>
            <a:rPr lang="en-US"/>
            <a:t>Reporting and coping strategies</a:t>
          </a:r>
        </a:p>
      </dgm:t>
    </dgm:pt>
    <dgm:pt modelId="{DFCD34EB-E364-4CD7-9D90-B8EBE201D182}" type="parTrans" cxnId="{7C88D9AA-FF7F-4D71-9A4B-9A0F29B73563}">
      <dgm:prSet/>
      <dgm:spPr/>
      <dgm:t>
        <a:bodyPr/>
        <a:lstStyle/>
        <a:p>
          <a:endParaRPr lang="en-US"/>
        </a:p>
      </dgm:t>
    </dgm:pt>
    <dgm:pt modelId="{36C1966E-C760-4514-B9E5-96965245E111}" type="sibTrans" cxnId="{7C88D9AA-FF7F-4D71-9A4B-9A0F29B73563}">
      <dgm:prSet/>
      <dgm:spPr/>
      <dgm:t>
        <a:bodyPr/>
        <a:lstStyle/>
        <a:p>
          <a:endParaRPr lang="en-US"/>
        </a:p>
      </dgm:t>
    </dgm:pt>
    <dgm:pt modelId="{2FFE6C55-6807-4DC9-82CC-30EC1EE40526}" type="pres">
      <dgm:prSet presAssocID="{96025BB4-AA07-459D-BE81-6F45301ED7B5}" presName="linear" presStyleCnt="0">
        <dgm:presLayoutVars>
          <dgm:animLvl val="lvl"/>
          <dgm:resizeHandles val="exact"/>
        </dgm:presLayoutVars>
      </dgm:prSet>
      <dgm:spPr/>
    </dgm:pt>
    <dgm:pt modelId="{2BC5BBFA-16E5-4C0E-B749-13D29229E98B}" type="pres">
      <dgm:prSet presAssocID="{EBCA56ED-A751-4929-9D48-819642F8803C}" presName="parentText" presStyleLbl="node1" presStyleIdx="0" presStyleCnt="5">
        <dgm:presLayoutVars>
          <dgm:chMax val="0"/>
          <dgm:bulletEnabled val="1"/>
        </dgm:presLayoutVars>
      </dgm:prSet>
      <dgm:spPr/>
    </dgm:pt>
    <dgm:pt modelId="{AD58007C-0E03-42EF-B6E6-E859F5F56F28}" type="pres">
      <dgm:prSet presAssocID="{3CBFA5CB-C65E-4997-B074-4FBC8945FEE6}" presName="spacer" presStyleCnt="0"/>
      <dgm:spPr/>
    </dgm:pt>
    <dgm:pt modelId="{14A85A1D-A897-4BDF-86C1-5BD2844EFFC0}" type="pres">
      <dgm:prSet presAssocID="{EBEE9B32-6B1A-456A-8737-AB9ED579D9DE}" presName="parentText" presStyleLbl="node1" presStyleIdx="1" presStyleCnt="5">
        <dgm:presLayoutVars>
          <dgm:chMax val="0"/>
          <dgm:bulletEnabled val="1"/>
        </dgm:presLayoutVars>
      </dgm:prSet>
      <dgm:spPr/>
    </dgm:pt>
    <dgm:pt modelId="{E7FFF728-1123-49B6-8F78-05D7E2480CC4}" type="pres">
      <dgm:prSet presAssocID="{00D7F0E5-1D15-4112-BE3D-DD1FAC80A7CB}" presName="spacer" presStyleCnt="0"/>
      <dgm:spPr/>
    </dgm:pt>
    <dgm:pt modelId="{1028CCFC-EC7F-44FA-851C-B6EF273D98B6}" type="pres">
      <dgm:prSet presAssocID="{5EDE5127-9EB4-4542-9FF8-34EADBC524F7}" presName="parentText" presStyleLbl="node1" presStyleIdx="2" presStyleCnt="5">
        <dgm:presLayoutVars>
          <dgm:chMax val="0"/>
          <dgm:bulletEnabled val="1"/>
        </dgm:presLayoutVars>
      </dgm:prSet>
      <dgm:spPr/>
    </dgm:pt>
    <dgm:pt modelId="{4DD104BF-153A-4EC9-9555-FB97C2A14695}" type="pres">
      <dgm:prSet presAssocID="{45616F81-B5B3-4AD7-977E-D4528ADACAA1}" presName="spacer" presStyleCnt="0"/>
      <dgm:spPr/>
    </dgm:pt>
    <dgm:pt modelId="{AA2ACBFA-D249-474D-A162-F0FD72D85149}" type="pres">
      <dgm:prSet presAssocID="{A18DDAB1-E3BC-43C6-B02D-B0E26B5A47A2}" presName="parentText" presStyleLbl="node1" presStyleIdx="3" presStyleCnt="5">
        <dgm:presLayoutVars>
          <dgm:chMax val="0"/>
          <dgm:bulletEnabled val="1"/>
        </dgm:presLayoutVars>
      </dgm:prSet>
      <dgm:spPr/>
    </dgm:pt>
    <dgm:pt modelId="{C68BDA74-343A-44FA-AFFE-654B4EEF3765}" type="pres">
      <dgm:prSet presAssocID="{0CF8C5B2-4FF9-444C-B91F-9BD0A0CF5710}" presName="spacer" presStyleCnt="0"/>
      <dgm:spPr/>
    </dgm:pt>
    <dgm:pt modelId="{8D27C860-383F-4C6E-B78A-FE1E0D4F3C8A}" type="pres">
      <dgm:prSet presAssocID="{787AF196-CDAA-4F6F-A501-C082B690C435}" presName="parentText" presStyleLbl="node1" presStyleIdx="4" presStyleCnt="5">
        <dgm:presLayoutVars>
          <dgm:chMax val="0"/>
          <dgm:bulletEnabled val="1"/>
        </dgm:presLayoutVars>
      </dgm:prSet>
      <dgm:spPr/>
    </dgm:pt>
  </dgm:ptLst>
  <dgm:cxnLst>
    <dgm:cxn modelId="{825E0617-FB54-4400-BAC9-EE52B848A556}" type="presOf" srcId="{96025BB4-AA07-459D-BE81-6F45301ED7B5}" destId="{2FFE6C55-6807-4DC9-82CC-30EC1EE40526}" srcOrd="0" destOrd="0" presId="urn:microsoft.com/office/officeart/2005/8/layout/vList2"/>
    <dgm:cxn modelId="{B98DE56B-FF1F-41D2-BF2B-F0BBCB5437AD}" type="presOf" srcId="{EBCA56ED-A751-4929-9D48-819642F8803C}" destId="{2BC5BBFA-16E5-4C0E-B749-13D29229E98B}" srcOrd="0" destOrd="0" presId="urn:microsoft.com/office/officeart/2005/8/layout/vList2"/>
    <dgm:cxn modelId="{E885126D-A474-44B9-B4C6-E3549B89B054}" srcId="{96025BB4-AA07-459D-BE81-6F45301ED7B5}" destId="{EBEE9B32-6B1A-456A-8737-AB9ED579D9DE}" srcOrd="1" destOrd="0" parTransId="{B2B62EBB-CB27-4B04-ABEC-DAFC1C0294B7}" sibTransId="{00D7F0E5-1D15-4112-BE3D-DD1FAC80A7CB}"/>
    <dgm:cxn modelId="{AE788A4D-4E83-45FA-9412-AE014B2B082E}" type="presOf" srcId="{EBEE9B32-6B1A-456A-8737-AB9ED579D9DE}" destId="{14A85A1D-A897-4BDF-86C1-5BD2844EFFC0}" srcOrd="0" destOrd="0" presId="urn:microsoft.com/office/officeart/2005/8/layout/vList2"/>
    <dgm:cxn modelId="{36E42075-8272-4A03-A159-AC3D0F3C55B4}" srcId="{96025BB4-AA07-459D-BE81-6F45301ED7B5}" destId="{5EDE5127-9EB4-4542-9FF8-34EADBC524F7}" srcOrd="2" destOrd="0" parTransId="{5DD0751B-0E16-4BA8-9D61-26B7B9297A80}" sibTransId="{45616F81-B5B3-4AD7-977E-D4528ADACAA1}"/>
    <dgm:cxn modelId="{C27E3B7B-EEF5-4DFC-9B36-243A04730096}" type="presOf" srcId="{A18DDAB1-E3BC-43C6-B02D-B0E26B5A47A2}" destId="{AA2ACBFA-D249-474D-A162-F0FD72D85149}" srcOrd="0" destOrd="0" presId="urn:microsoft.com/office/officeart/2005/8/layout/vList2"/>
    <dgm:cxn modelId="{08727CA8-6C80-4043-8A70-09477F0971DD}" type="presOf" srcId="{787AF196-CDAA-4F6F-A501-C082B690C435}" destId="{8D27C860-383F-4C6E-B78A-FE1E0D4F3C8A}" srcOrd="0" destOrd="0" presId="urn:microsoft.com/office/officeart/2005/8/layout/vList2"/>
    <dgm:cxn modelId="{7C88D9AA-FF7F-4D71-9A4B-9A0F29B73563}" srcId="{96025BB4-AA07-459D-BE81-6F45301ED7B5}" destId="{787AF196-CDAA-4F6F-A501-C082B690C435}" srcOrd="4" destOrd="0" parTransId="{DFCD34EB-E364-4CD7-9D90-B8EBE201D182}" sibTransId="{36C1966E-C760-4514-B9E5-96965245E111}"/>
    <dgm:cxn modelId="{C69D7EAF-AA32-4C40-8C94-1D8012AE0F00}" srcId="{96025BB4-AA07-459D-BE81-6F45301ED7B5}" destId="{A18DDAB1-E3BC-43C6-B02D-B0E26B5A47A2}" srcOrd="3" destOrd="0" parTransId="{A8E6C934-AF6A-4E31-8883-FE9F048C9248}" sibTransId="{0CF8C5B2-4FF9-444C-B91F-9BD0A0CF5710}"/>
    <dgm:cxn modelId="{BF0919C2-B2DA-4FF3-A630-72075F655B2D}" type="presOf" srcId="{5EDE5127-9EB4-4542-9FF8-34EADBC524F7}" destId="{1028CCFC-EC7F-44FA-851C-B6EF273D98B6}" srcOrd="0" destOrd="0" presId="urn:microsoft.com/office/officeart/2005/8/layout/vList2"/>
    <dgm:cxn modelId="{5559CEE3-53D2-4859-8A16-2D51FB84D0A6}" srcId="{96025BB4-AA07-459D-BE81-6F45301ED7B5}" destId="{EBCA56ED-A751-4929-9D48-819642F8803C}" srcOrd="0" destOrd="0" parTransId="{D6B03F91-C65C-4951-AE94-ECE49DFBDA29}" sibTransId="{3CBFA5CB-C65E-4997-B074-4FBC8945FEE6}"/>
    <dgm:cxn modelId="{84C0F006-5FED-446D-BAFC-AC87D6E9AABC}" type="presParOf" srcId="{2FFE6C55-6807-4DC9-82CC-30EC1EE40526}" destId="{2BC5BBFA-16E5-4C0E-B749-13D29229E98B}" srcOrd="0" destOrd="0" presId="urn:microsoft.com/office/officeart/2005/8/layout/vList2"/>
    <dgm:cxn modelId="{DE59F2FB-E5C8-4FE8-980B-94F4A31F0DC2}" type="presParOf" srcId="{2FFE6C55-6807-4DC9-82CC-30EC1EE40526}" destId="{AD58007C-0E03-42EF-B6E6-E859F5F56F28}" srcOrd="1" destOrd="0" presId="urn:microsoft.com/office/officeart/2005/8/layout/vList2"/>
    <dgm:cxn modelId="{80290F71-5777-4D22-B49E-08FF12E653DC}" type="presParOf" srcId="{2FFE6C55-6807-4DC9-82CC-30EC1EE40526}" destId="{14A85A1D-A897-4BDF-86C1-5BD2844EFFC0}" srcOrd="2" destOrd="0" presId="urn:microsoft.com/office/officeart/2005/8/layout/vList2"/>
    <dgm:cxn modelId="{18E00223-8745-4BB4-B8DA-3735698E50C6}" type="presParOf" srcId="{2FFE6C55-6807-4DC9-82CC-30EC1EE40526}" destId="{E7FFF728-1123-49B6-8F78-05D7E2480CC4}" srcOrd="3" destOrd="0" presId="urn:microsoft.com/office/officeart/2005/8/layout/vList2"/>
    <dgm:cxn modelId="{71EA054D-0008-4321-9CE0-A3C293214992}" type="presParOf" srcId="{2FFE6C55-6807-4DC9-82CC-30EC1EE40526}" destId="{1028CCFC-EC7F-44FA-851C-B6EF273D98B6}" srcOrd="4" destOrd="0" presId="urn:microsoft.com/office/officeart/2005/8/layout/vList2"/>
    <dgm:cxn modelId="{CCFBB5A2-4CB6-4079-9AD6-F0D8240AC81C}" type="presParOf" srcId="{2FFE6C55-6807-4DC9-82CC-30EC1EE40526}" destId="{4DD104BF-153A-4EC9-9555-FB97C2A14695}" srcOrd="5" destOrd="0" presId="urn:microsoft.com/office/officeart/2005/8/layout/vList2"/>
    <dgm:cxn modelId="{50FA9F0A-5991-46F9-A03F-6698B68D6244}" type="presParOf" srcId="{2FFE6C55-6807-4DC9-82CC-30EC1EE40526}" destId="{AA2ACBFA-D249-474D-A162-F0FD72D85149}" srcOrd="6" destOrd="0" presId="urn:microsoft.com/office/officeart/2005/8/layout/vList2"/>
    <dgm:cxn modelId="{DF0B91E8-9F03-4BDC-A054-5467DAD78857}" type="presParOf" srcId="{2FFE6C55-6807-4DC9-82CC-30EC1EE40526}" destId="{C68BDA74-343A-44FA-AFFE-654B4EEF3765}" srcOrd="7" destOrd="0" presId="urn:microsoft.com/office/officeart/2005/8/layout/vList2"/>
    <dgm:cxn modelId="{C8225AE3-4851-4BF4-8B1D-05DC47E6871A}" type="presParOf" srcId="{2FFE6C55-6807-4DC9-82CC-30EC1EE40526}" destId="{8D27C860-383F-4C6E-B78A-FE1E0D4F3C8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C5BBFA-16E5-4C0E-B749-13D29229E98B}">
      <dsp:nvSpPr>
        <dsp:cNvPr id="0" name=""/>
        <dsp:cNvSpPr/>
      </dsp:nvSpPr>
      <dsp:spPr>
        <a:xfrm>
          <a:off x="0" y="88046"/>
          <a:ext cx="6205912" cy="9149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Prevalence of different forms of violence against older women</a:t>
          </a:r>
        </a:p>
      </dsp:txBody>
      <dsp:txXfrm>
        <a:off x="44664" y="132710"/>
        <a:ext cx="6116584" cy="825612"/>
      </dsp:txXfrm>
    </dsp:sp>
    <dsp:sp modelId="{14A85A1D-A897-4BDF-86C1-5BD2844EFFC0}">
      <dsp:nvSpPr>
        <dsp:cNvPr id="0" name=""/>
        <dsp:cNvSpPr/>
      </dsp:nvSpPr>
      <dsp:spPr>
        <a:xfrm>
          <a:off x="0" y="1069226"/>
          <a:ext cx="6205912" cy="914940"/>
        </a:xfrm>
        <a:prstGeom prst="roundRect">
          <a:avLst/>
        </a:prstGeom>
        <a:solidFill>
          <a:schemeClr val="accent2">
            <a:hueOff val="-374225"/>
            <a:satOff val="-169"/>
            <a:lumOff val="17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Perpetrators of violence</a:t>
          </a:r>
        </a:p>
      </dsp:txBody>
      <dsp:txXfrm>
        <a:off x="44664" y="1113890"/>
        <a:ext cx="6116584" cy="825612"/>
      </dsp:txXfrm>
    </dsp:sp>
    <dsp:sp modelId="{1028CCFC-EC7F-44FA-851C-B6EF273D98B6}">
      <dsp:nvSpPr>
        <dsp:cNvPr id="0" name=""/>
        <dsp:cNvSpPr/>
      </dsp:nvSpPr>
      <dsp:spPr>
        <a:xfrm>
          <a:off x="0" y="2050406"/>
          <a:ext cx="6205912" cy="914940"/>
        </a:xfrm>
        <a:prstGeom prst="roundRect">
          <a:avLst/>
        </a:prstGeom>
        <a:solidFill>
          <a:schemeClr val="accent2">
            <a:hueOff val="-748449"/>
            <a:satOff val="-337"/>
            <a:lumOff val="35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Risk factors</a:t>
          </a:r>
        </a:p>
      </dsp:txBody>
      <dsp:txXfrm>
        <a:off x="44664" y="2095070"/>
        <a:ext cx="6116584" cy="825612"/>
      </dsp:txXfrm>
    </dsp:sp>
    <dsp:sp modelId="{AA2ACBFA-D249-474D-A162-F0FD72D85149}">
      <dsp:nvSpPr>
        <dsp:cNvPr id="0" name=""/>
        <dsp:cNvSpPr/>
      </dsp:nvSpPr>
      <dsp:spPr>
        <a:xfrm>
          <a:off x="0" y="3031586"/>
          <a:ext cx="6205912" cy="914940"/>
        </a:xfrm>
        <a:prstGeom prst="roundRect">
          <a:avLst/>
        </a:prstGeom>
        <a:solidFill>
          <a:schemeClr val="accent2">
            <a:hueOff val="-1122674"/>
            <a:satOff val="-506"/>
            <a:lumOff val="52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Consequences of violence</a:t>
          </a:r>
        </a:p>
      </dsp:txBody>
      <dsp:txXfrm>
        <a:off x="44664" y="3076250"/>
        <a:ext cx="6116584" cy="825612"/>
      </dsp:txXfrm>
    </dsp:sp>
    <dsp:sp modelId="{8D27C860-383F-4C6E-B78A-FE1E0D4F3C8A}">
      <dsp:nvSpPr>
        <dsp:cNvPr id="0" name=""/>
        <dsp:cNvSpPr/>
      </dsp:nvSpPr>
      <dsp:spPr>
        <a:xfrm>
          <a:off x="0" y="4012766"/>
          <a:ext cx="6205912" cy="914940"/>
        </a:xfrm>
        <a:prstGeom prst="roundRect">
          <a:avLst/>
        </a:prstGeom>
        <a:solidFill>
          <a:schemeClr val="accent2">
            <a:hueOff val="-1496898"/>
            <a:satOff val="-674"/>
            <a:lumOff val="70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Reporting and coping strategies</a:t>
          </a:r>
        </a:p>
      </dsp:txBody>
      <dsp:txXfrm>
        <a:off x="44664" y="4057430"/>
        <a:ext cx="6116584" cy="8256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1/9/2022</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261608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1/9/2022</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375932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1/9/2022</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509387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1/9/2022</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143649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1/9/2022</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544110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1/9/2022</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555974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1/9/2022</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076106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1/9/2022</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279621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1/9/2022</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0462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1/9/2022</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194366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1/9/2022</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565643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1/9/2022</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86250622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1" r:id="rId6"/>
    <p:sldLayoutId id="2147483727" r:id="rId7"/>
    <p:sldLayoutId id="2147483728" r:id="rId8"/>
    <p:sldLayoutId id="2147483729" r:id="rId9"/>
    <p:sldLayoutId id="2147483730" r:id="rId10"/>
    <p:sldLayoutId id="2147483732"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8">
            <a:extLst>
              <a:ext uri="{FF2B5EF4-FFF2-40B4-BE49-F238E27FC236}">
                <a16:creationId xmlns:a16="http://schemas.microsoft.com/office/drawing/2014/main" id="{C598E420-4FFC-4D35-B15F-045E166EE5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95558B-89DF-43E6-A2D1-BF3ADD4FB3F5}"/>
              </a:ext>
            </a:extLst>
          </p:cNvPr>
          <p:cNvSpPr>
            <a:spLocks noGrp="1"/>
          </p:cNvSpPr>
          <p:nvPr>
            <p:ph type="ctrTitle"/>
          </p:nvPr>
        </p:nvSpPr>
        <p:spPr>
          <a:xfrm>
            <a:off x="1742037" y="3607972"/>
            <a:ext cx="8657450" cy="1124073"/>
          </a:xfrm>
        </p:spPr>
        <p:txBody>
          <a:bodyPr anchor="b">
            <a:normAutofit fontScale="90000"/>
          </a:bodyPr>
          <a:lstStyle/>
          <a:p>
            <a:r>
              <a:rPr lang="en-US" dirty="0"/>
              <a:t>Gender based violence against older women in SEE and EE </a:t>
            </a:r>
            <a:endParaRPr lang="sr-Latn-RS" dirty="0"/>
          </a:p>
        </p:txBody>
      </p:sp>
      <p:sp>
        <p:nvSpPr>
          <p:cNvPr id="3" name="Subtitle 2">
            <a:extLst>
              <a:ext uri="{FF2B5EF4-FFF2-40B4-BE49-F238E27FC236}">
                <a16:creationId xmlns:a16="http://schemas.microsoft.com/office/drawing/2014/main" id="{3D9C6F60-28B2-4C15-A1C0-CB8F8CD88C1C}"/>
              </a:ext>
            </a:extLst>
          </p:cNvPr>
          <p:cNvSpPr>
            <a:spLocks noGrp="1"/>
          </p:cNvSpPr>
          <p:nvPr>
            <p:ph type="subTitle" idx="1"/>
          </p:nvPr>
        </p:nvSpPr>
        <p:spPr>
          <a:xfrm>
            <a:off x="1864438" y="4732045"/>
            <a:ext cx="8657450" cy="564106"/>
          </a:xfrm>
        </p:spPr>
        <p:txBody>
          <a:bodyPr anchor="t">
            <a:normAutofit/>
          </a:bodyPr>
          <a:lstStyle/>
          <a:p>
            <a:r>
              <a:rPr lang="en-US" dirty="0"/>
              <a:t>Red Cross conference 10 January 2022</a:t>
            </a:r>
            <a:endParaRPr lang="sr-Latn-RS" dirty="0"/>
          </a:p>
        </p:txBody>
      </p:sp>
      <p:sp>
        <p:nvSpPr>
          <p:cNvPr id="33" name="Freeform: Shape 10">
            <a:extLst>
              <a:ext uri="{FF2B5EF4-FFF2-40B4-BE49-F238E27FC236}">
                <a16:creationId xmlns:a16="http://schemas.microsoft.com/office/drawing/2014/main" id="{46DEAA51-8BA5-4C87-9448-75CBB18F09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936259" y="-4126"/>
            <a:ext cx="3526736" cy="3420239"/>
          </a:xfrm>
          <a:custGeom>
            <a:avLst/>
            <a:gdLst>
              <a:gd name="connsiteX0" fmla="*/ 3526736 w 3526736"/>
              <a:gd name="connsiteY0" fmla="*/ 3420239 h 3420239"/>
              <a:gd name="connsiteX1" fmla="*/ 0 w 3526736"/>
              <a:gd name="connsiteY1" fmla="*/ 3420239 h 3420239"/>
              <a:gd name="connsiteX2" fmla="*/ 0 w 3526736"/>
              <a:gd name="connsiteY2" fmla="*/ 0 h 3420239"/>
              <a:gd name="connsiteX3" fmla="*/ 3467210 w 3526736"/>
              <a:gd name="connsiteY3" fmla="*/ 0 h 3420239"/>
              <a:gd name="connsiteX4" fmla="*/ 7694 w 3526736"/>
              <a:gd name="connsiteY4" fmla="*/ 3404028 h 3420239"/>
              <a:gd name="connsiteX5" fmla="*/ 7694 w 3526736"/>
              <a:gd name="connsiteY5" fmla="*/ 3416113 h 3420239"/>
              <a:gd name="connsiteX6" fmla="*/ 3526736 w 3526736"/>
              <a:gd name="connsiteY6" fmla="*/ 3416113 h 342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26736" h="3420239">
                <a:moveTo>
                  <a:pt x="3526736" y="3420239"/>
                </a:moveTo>
                <a:lnTo>
                  <a:pt x="0" y="3420239"/>
                </a:lnTo>
                <a:lnTo>
                  <a:pt x="0" y="0"/>
                </a:lnTo>
                <a:lnTo>
                  <a:pt x="3467210" y="0"/>
                </a:lnTo>
                <a:lnTo>
                  <a:pt x="7694" y="3404028"/>
                </a:lnTo>
                <a:lnTo>
                  <a:pt x="7694" y="3416113"/>
                </a:lnTo>
                <a:lnTo>
                  <a:pt x="3526736" y="3416113"/>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4" name="Picture 3" descr="Abstract image of vibrant purple light trails">
            <a:extLst>
              <a:ext uri="{FF2B5EF4-FFF2-40B4-BE49-F238E27FC236}">
                <a16:creationId xmlns:a16="http://schemas.microsoft.com/office/drawing/2014/main" id="{DEC39091-9138-4930-82D9-2F8488CE8F52}"/>
              </a:ext>
            </a:extLst>
          </p:cNvPr>
          <p:cNvPicPr>
            <a:picLocks noChangeAspect="1"/>
          </p:cNvPicPr>
          <p:nvPr/>
        </p:nvPicPr>
        <p:blipFill rotWithShape="1">
          <a:blip r:embed="rId2"/>
          <a:srcRect t="37448" r="-1" b="13521"/>
          <a:stretch/>
        </p:blipFill>
        <p:spPr>
          <a:xfrm>
            <a:off x="1" y="-4125"/>
            <a:ext cx="10462125" cy="3423981"/>
          </a:xfrm>
          <a:custGeom>
            <a:avLst/>
            <a:gdLst/>
            <a:ahLst/>
            <a:cxnLst/>
            <a:rect l="l" t="t" r="r" b="b"/>
            <a:pathLst>
              <a:path w="10462125" h="3423981">
                <a:moveTo>
                  <a:pt x="6824" y="0"/>
                </a:moveTo>
                <a:lnTo>
                  <a:pt x="10462125" y="0"/>
                </a:lnTo>
                <a:lnTo>
                  <a:pt x="10462125" y="12085"/>
                </a:lnTo>
                <a:lnTo>
                  <a:pt x="6998417" y="3420238"/>
                </a:lnTo>
                <a:lnTo>
                  <a:pt x="10462125" y="3420238"/>
                </a:lnTo>
                <a:lnTo>
                  <a:pt x="10462125" y="3420239"/>
                </a:lnTo>
                <a:lnTo>
                  <a:pt x="1132764" y="3420239"/>
                </a:lnTo>
                <a:lnTo>
                  <a:pt x="1132764" y="3423981"/>
                </a:lnTo>
                <a:lnTo>
                  <a:pt x="0" y="3423981"/>
                </a:lnTo>
                <a:lnTo>
                  <a:pt x="0" y="4125"/>
                </a:lnTo>
                <a:lnTo>
                  <a:pt x="6824" y="4125"/>
                </a:lnTo>
                <a:close/>
              </a:path>
            </a:pathLst>
          </a:custGeom>
        </p:spPr>
      </p:pic>
      <p:sp>
        <p:nvSpPr>
          <p:cNvPr id="35" name="Rectangle 12">
            <a:extLst>
              <a:ext uri="{FF2B5EF4-FFF2-40B4-BE49-F238E27FC236}">
                <a16:creationId xmlns:a16="http://schemas.microsoft.com/office/drawing/2014/main" id="{697104A3-01F9-4B74-A319-2D54DB3E0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0462995" y="-4125"/>
            <a:ext cx="1734065" cy="34202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527CF11-B26B-4BFF-A858-A93A6186EC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9618590" y="837644"/>
            <a:ext cx="3420241" cy="1736699"/>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pic>
        <p:nvPicPr>
          <p:cNvPr id="5" name="Picture 4">
            <a:extLst>
              <a:ext uri="{FF2B5EF4-FFF2-40B4-BE49-F238E27FC236}">
                <a16:creationId xmlns:a16="http://schemas.microsoft.com/office/drawing/2014/main" id="{3FEFC14F-78AD-4B62-B5DD-520B35D7F789}"/>
              </a:ext>
            </a:extLst>
          </p:cNvPr>
          <p:cNvPicPr>
            <a:picLocks noChangeAspect="1"/>
          </p:cNvPicPr>
          <p:nvPr/>
        </p:nvPicPr>
        <p:blipFill>
          <a:blip r:embed="rId3"/>
          <a:stretch>
            <a:fillRect/>
          </a:stretch>
        </p:blipFill>
        <p:spPr>
          <a:xfrm>
            <a:off x="1869498" y="5178315"/>
            <a:ext cx="8078598" cy="1426128"/>
          </a:xfrm>
          <a:prstGeom prst="rect">
            <a:avLst/>
          </a:prstGeom>
        </p:spPr>
      </p:pic>
    </p:spTree>
    <p:extLst>
      <p:ext uri="{BB962C8B-B14F-4D97-AF65-F5344CB8AC3E}">
        <p14:creationId xmlns:p14="http://schemas.microsoft.com/office/powerpoint/2010/main" val="734025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D06F23-6210-428D-BA82-C0AAF3F47F31}"/>
              </a:ext>
            </a:extLst>
          </p:cNvPr>
          <p:cNvSpPr>
            <a:spLocks noGrp="1"/>
          </p:cNvSpPr>
          <p:nvPr>
            <p:ph type="title"/>
          </p:nvPr>
        </p:nvSpPr>
        <p:spPr/>
        <p:txBody>
          <a:bodyPr/>
          <a:lstStyle/>
          <a:p>
            <a:r>
              <a:rPr lang="en-US" dirty="0"/>
              <a:t>Perpetrators </a:t>
            </a:r>
            <a:endParaRPr lang="sr-Latn-RS" dirty="0"/>
          </a:p>
        </p:txBody>
      </p:sp>
      <p:sp>
        <p:nvSpPr>
          <p:cNvPr id="5" name="Content Placeholder 4">
            <a:extLst>
              <a:ext uri="{FF2B5EF4-FFF2-40B4-BE49-F238E27FC236}">
                <a16:creationId xmlns:a16="http://schemas.microsoft.com/office/drawing/2014/main" id="{415ACC20-C2A7-4368-9ED6-2AAC87069567}"/>
              </a:ext>
            </a:extLst>
          </p:cNvPr>
          <p:cNvSpPr>
            <a:spLocks noGrp="1"/>
          </p:cNvSpPr>
          <p:nvPr>
            <p:ph sz="half" idx="1"/>
          </p:nvPr>
        </p:nvSpPr>
        <p:spPr/>
        <p:txBody>
          <a:bodyPr>
            <a:normAutofit fontScale="85000" lnSpcReduction="10000"/>
          </a:bodyPr>
          <a:lstStyle/>
          <a:p>
            <a:pPr marL="342900" lvl="0" indent="-342900" algn="just">
              <a:buFont typeface="Symbol" panose="05050102010706020507" pitchFamily="18" charset="2"/>
              <a:buChar char=""/>
            </a:pPr>
            <a:r>
              <a:rPr lang="en-GB" sz="1800" dirty="0">
                <a:solidFill>
                  <a:srgbClr val="000000"/>
                </a:solidFill>
                <a:effectLst/>
                <a:latin typeface="Calibri" panose="020F0502020204030204" pitchFamily="34" charset="0"/>
                <a:ea typeface="Calibri" panose="020F0502020204030204" pitchFamily="34" charset="0"/>
              </a:rPr>
              <a:t>The risks of intimate partner violence are higher among women who live with partners with alcohol drinking habits, or who show aggressive behaviour outside the family. </a:t>
            </a:r>
            <a:endParaRPr lang="sr-Latn-RS" sz="1800" dirty="0">
              <a:effectLst/>
              <a:latin typeface="Calibri" panose="020F0502020204030204" pitchFamily="34" charset="0"/>
              <a:ea typeface="Calibri" panose="020F0502020204030204" pitchFamily="34" charset="0"/>
            </a:endParaRPr>
          </a:p>
          <a:p>
            <a:pPr marL="342900" lvl="0" indent="-342900" algn="just">
              <a:buFont typeface="Symbol" panose="05050102010706020507" pitchFamily="18" charset="2"/>
              <a:buChar char=""/>
            </a:pPr>
            <a:r>
              <a:rPr lang="en-GB" sz="1800" dirty="0">
                <a:solidFill>
                  <a:srgbClr val="000000"/>
                </a:solidFill>
                <a:effectLst/>
                <a:latin typeface="Calibri" panose="020F0502020204030204" pitchFamily="34" charset="0"/>
                <a:ea typeface="Calibri" panose="020F0502020204030204" pitchFamily="34" charset="0"/>
              </a:rPr>
              <a:t>The perpetrators of non-partner violence are more often persons close to women, such as friends, acquaintances, neighbours or relatives and members of the family, rather than unknown persons.</a:t>
            </a:r>
            <a:endParaRPr lang="sr-Latn-RS" sz="1800" dirty="0">
              <a:effectLst/>
              <a:latin typeface="Calibri" panose="020F0502020204030204" pitchFamily="34" charset="0"/>
              <a:ea typeface="Calibri" panose="020F0502020204030204" pitchFamily="34" charset="0"/>
            </a:endParaRPr>
          </a:p>
          <a:p>
            <a:pPr marL="342900" lvl="0" indent="-342900" algn="just">
              <a:buFont typeface="Symbol" panose="05050102010706020507" pitchFamily="18" charset="2"/>
              <a:buChar char=""/>
            </a:pPr>
            <a:r>
              <a:rPr lang="en-GB" sz="1800" dirty="0">
                <a:solidFill>
                  <a:srgbClr val="000000"/>
                </a:solidFill>
                <a:effectLst/>
                <a:latin typeface="Calibri" panose="020F0502020204030204" pitchFamily="34" charset="0"/>
                <a:ea typeface="Calibri" panose="020F0502020204030204" pitchFamily="34" charset="0"/>
              </a:rPr>
              <a:t>Perpetrators of sexual harassment are predominantly men, although women also reportedly participated in some incidents of sexual harassment, alone or together with men. These cases are mainly related to  offensive questions about private life or offensive comments regarding the women’s appearance.</a:t>
            </a:r>
            <a:endParaRPr lang="sr-Latn-RS" sz="1800" dirty="0">
              <a:effectLst/>
              <a:latin typeface="Calibri" panose="020F0502020204030204" pitchFamily="34" charset="0"/>
              <a:ea typeface="Calibri" panose="020F0502020204030204" pitchFamily="34" charset="0"/>
            </a:endParaRPr>
          </a:p>
          <a:p>
            <a:endParaRPr lang="sr-Latn-RS" dirty="0"/>
          </a:p>
        </p:txBody>
      </p:sp>
      <p:graphicFrame>
        <p:nvGraphicFramePr>
          <p:cNvPr id="7" name="Content Placeholder 6">
            <a:extLst>
              <a:ext uri="{FF2B5EF4-FFF2-40B4-BE49-F238E27FC236}">
                <a16:creationId xmlns:a16="http://schemas.microsoft.com/office/drawing/2014/main" id="{9B108850-69D5-4F33-99CF-EA9162BB5603}"/>
              </a:ext>
            </a:extLst>
          </p:cNvPr>
          <p:cNvGraphicFramePr>
            <a:graphicFrameLocks noGrp="1"/>
          </p:cNvGraphicFramePr>
          <p:nvPr>
            <p:ph sz="half" idx="2"/>
            <p:extLst>
              <p:ext uri="{D42A27DB-BD31-4B8C-83A1-F6EECF244321}">
                <p14:modId xmlns:p14="http://schemas.microsoft.com/office/powerpoint/2010/main" val="143625161"/>
              </p:ext>
            </p:extLst>
          </p:nvPr>
        </p:nvGraphicFramePr>
        <p:xfrm>
          <a:off x="6019800" y="2227537"/>
          <a:ext cx="4854575" cy="39497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A8DC28BE-D784-446D-8275-190DEB8D04D5}"/>
              </a:ext>
            </a:extLst>
          </p:cNvPr>
          <p:cNvSpPr txBox="1"/>
          <p:nvPr/>
        </p:nvSpPr>
        <p:spPr>
          <a:xfrm>
            <a:off x="6019800" y="1474122"/>
            <a:ext cx="5679480" cy="738664"/>
          </a:xfrm>
          <a:prstGeom prst="rect">
            <a:avLst/>
          </a:prstGeom>
          <a:noFill/>
        </p:spPr>
        <p:txBody>
          <a:bodyPr wrap="square" rtlCol="0">
            <a:spAutoFit/>
          </a:bodyPr>
          <a:lstStyle/>
          <a:p>
            <a:r>
              <a:rPr lang="en-GB" sz="1200" b="1" i="1" dirty="0">
                <a:effectLst/>
                <a:latin typeface="Calibri" panose="020F0502020204030204" pitchFamily="34" charset="0"/>
                <a:ea typeface="Calibri" panose="020F0502020204030204" pitchFamily="34" charset="0"/>
              </a:rPr>
              <a:t>The most common perpetrators of the most serious incident of non-partner physical or sexual violence against women 65-74, %</a:t>
            </a:r>
            <a:endParaRPr lang="sr-Latn-RS" sz="1200" b="1" dirty="0">
              <a:effectLst/>
              <a:latin typeface="Calibri" panose="020F0502020204030204" pitchFamily="34" charset="0"/>
              <a:ea typeface="Calibri" panose="020F0502020204030204" pitchFamily="34" charset="0"/>
            </a:endParaRPr>
          </a:p>
          <a:p>
            <a:endParaRPr lang="sr-Latn-RS" dirty="0"/>
          </a:p>
        </p:txBody>
      </p:sp>
    </p:spTree>
    <p:extLst>
      <p:ext uri="{BB962C8B-B14F-4D97-AF65-F5344CB8AC3E}">
        <p14:creationId xmlns:p14="http://schemas.microsoft.com/office/powerpoint/2010/main" val="1035072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FDBEA07-A1D3-4F9E-859B-DE0EDC864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3E87B83-CF96-4EE7-950F-863990226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658" y="-55810"/>
            <a:ext cx="6859721" cy="69679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5" name="Freeform: Shape 14">
            <a:extLst>
              <a:ext uri="{FF2B5EF4-FFF2-40B4-BE49-F238E27FC236}">
                <a16:creationId xmlns:a16="http://schemas.microsoft.com/office/drawing/2014/main" id="{407ADFB6-F59B-415B-9EC6-BDB61786C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4516" y="-50314"/>
            <a:ext cx="6858005" cy="6967903"/>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 name="Title 4">
            <a:extLst>
              <a:ext uri="{FF2B5EF4-FFF2-40B4-BE49-F238E27FC236}">
                <a16:creationId xmlns:a16="http://schemas.microsoft.com/office/drawing/2014/main" id="{6B2F36AA-9339-4427-A2E9-AD047B0A38E3}"/>
              </a:ext>
            </a:extLst>
          </p:cNvPr>
          <p:cNvSpPr>
            <a:spLocks noGrp="1"/>
          </p:cNvSpPr>
          <p:nvPr>
            <p:ph type="ctrTitle"/>
          </p:nvPr>
        </p:nvSpPr>
        <p:spPr>
          <a:xfrm>
            <a:off x="1084728" y="2844177"/>
            <a:ext cx="4272646" cy="1916084"/>
          </a:xfrm>
        </p:spPr>
        <p:txBody>
          <a:bodyPr>
            <a:normAutofit/>
          </a:bodyPr>
          <a:lstStyle/>
          <a:p>
            <a:r>
              <a:rPr lang="en-US" dirty="0"/>
              <a:t>Risk factors</a:t>
            </a:r>
            <a:endParaRPr lang="sr-Latn-RS" dirty="0"/>
          </a:p>
        </p:txBody>
      </p:sp>
      <p:sp>
        <p:nvSpPr>
          <p:cNvPr id="17" name="Rectangle 16">
            <a:extLst>
              <a:ext uri="{FF2B5EF4-FFF2-40B4-BE49-F238E27FC236}">
                <a16:creationId xmlns:a16="http://schemas.microsoft.com/office/drawing/2014/main" id="{B19BE792-26DE-40FA-A8C8-F3D6378FC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88933" y="-21461"/>
            <a:ext cx="1703094" cy="174602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3">
            <a:extLst>
              <a:ext uri="{FF2B5EF4-FFF2-40B4-BE49-F238E27FC236}">
                <a16:creationId xmlns:a16="http://schemas.microsoft.com/office/drawing/2014/main" id="{11CBEA76-37A2-4726-8123-EBCACA12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88055" y="-22336"/>
            <a:ext cx="1704847" cy="1746021"/>
          </a:xfrm>
          <a:custGeom>
            <a:avLst/>
            <a:gdLst>
              <a:gd name="connsiteX0" fmla="*/ 0 w 3488602"/>
              <a:gd name="connsiteY0" fmla="*/ 0 h 3433573"/>
              <a:gd name="connsiteX1" fmla="*/ 3488602 w 3488602"/>
              <a:gd name="connsiteY1" fmla="*/ 0 h 3433573"/>
              <a:gd name="connsiteX2" fmla="*/ 3488602 w 3488602"/>
              <a:gd name="connsiteY2" fmla="*/ 3433573 h 3433573"/>
              <a:gd name="connsiteX3" fmla="*/ 0 w 3488602"/>
              <a:gd name="connsiteY3" fmla="*/ 3433573 h 3433573"/>
              <a:gd name="connsiteX4" fmla="*/ 0 w 3488602"/>
              <a:gd name="connsiteY4" fmla="*/ 0 h 3433573"/>
              <a:gd name="connsiteX0" fmla="*/ 0 w 3488602"/>
              <a:gd name="connsiteY0" fmla="*/ 0 h 3433573"/>
              <a:gd name="connsiteX1" fmla="*/ 3488602 w 3488602"/>
              <a:gd name="connsiteY1" fmla="*/ 0 h 3433573"/>
              <a:gd name="connsiteX2" fmla="*/ 0 w 3488602"/>
              <a:gd name="connsiteY2" fmla="*/ 3433573 h 3433573"/>
              <a:gd name="connsiteX3" fmla="*/ 0 w 3488602"/>
              <a:gd name="connsiteY3" fmla="*/ 0 h 3433573"/>
            </a:gdLst>
            <a:ahLst/>
            <a:cxnLst>
              <a:cxn ang="0">
                <a:pos x="connsiteX0" y="connsiteY0"/>
              </a:cxn>
              <a:cxn ang="0">
                <a:pos x="connsiteX1" y="connsiteY1"/>
              </a:cxn>
              <a:cxn ang="0">
                <a:pos x="connsiteX2" y="connsiteY2"/>
              </a:cxn>
              <a:cxn ang="0">
                <a:pos x="connsiteX3" y="connsiteY3"/>
              </a:cxn>
            </a:cxnLst>
            <a:rect l="l" t="t" r="r" b="b"/>
            <a:pathLst>
              <a:path w="3488602" h="3433573">
                <a:moveTo>
                  <a:pt x="0" y="0"/>
                </a:moveTo>
                <a:lnTo>
                  <a:pt x="3488602" y="0"/>
                </a:lnTo>
                <a:lnTo>
                  <a:pt x="0" y="3433573"/>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DDA81B4-3959-48A2-823E-19B014A03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78388" y="1692178"/>
            <a:ext cx="1724184" cy="174602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5B8CC051-49B8-488A-B0AD-50A29E1D32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968949" y="1703064"/>
            <a:ext cx="1744539" cy="862967"/>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A49FB65E-C02E-4FD7-B476-0B213C638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968949" y="2566032"/>
            <a:ext cx="1744539" cy="862967"/>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7" name="Rectangle 26">
            <a:extLst>
              <a:ext uri="{FF2B5EF4-FFF2-40B4-BE49-F238E27FC236}">
                <a16:creationId xmlns:a16="http://schemas.microsoft.com/office/drawing/2014/main" id="{FB7EBD78-005D-4F93-BEA0-95DF292B38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38250" y="-24765"/>
            <a:ext cx="3427285" cy="347680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8CB81301-287D-4882-AD9B-E44D8E122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4500" y="178410"/>
            <a:ext cx="3070455" cy="30704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122F9F7-A178-468E-AF59-8DD67246E4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22799" y="4271951"/>
            <a:ext cx="3435362" cy="17460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76420B0A-CC71-4BD3-BA69-E9B2B6F1E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6122814" y="4271933"/>
            <a:ext cx="3435331" cy="1746022"/>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5" name="Rectangle 34">
            <a:extLst>
              <a:ext uri="{FF2B5EF4-FFF2-40B4-BE49-F238E27FC236}">
                <a16:creationId xmlns:a16="http://schemas.microsoft.com/office/drawing/2014/main" id="{E5048351-EA66-4465-9CB8-25B4C5E680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34228" y="3406574"/>
            <a:ext cx="3435330" cy="34768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
            <a:extLst>
              <a:ext uri="{FF2B5EF4-FFF2-40B4-BE49-F238E27FC236}">
                <a16:creationId xmlns:a16="http://schemas.microsoft.com/office/drawing/2014/main" id="{BC467846-2355-4572-AC5B-89B9FFFBAA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457" y="3427799"/>
            <a:ext cx="3484541" cy="3434283"/>
          </a:xfrm>
          <a:custGeom>
            <a:avLst/>
            <a:gdLst>
              <a:gd name="connsiteX0" fmla="*/ 0 w 3488602"/>
              <a:gd name="connsiteY0" fmla="*/ 0 h 3433573"/>
              <a:gd name="connsiteX1" fmla="*/ 3488602 w 3488602"/>
              <a:gd name="connsiteY1" fmla="*/ 0 h 3433573"/>
              <a:gd name="connsiteX2" fmla="*/ 3488602 w 3488602"/>
              <a:gd name="connsiteY2" fmla="*/ 3433573 h 3433573"/>
              <a:gd name="connsiteX3" fmla="*/ 0 w 3488602"/>
              <a:gd name="connsiteY3" fmla="*/ 3433573 h 3433573"/>
              <a:gd name="connsiteX4" fmla="*/ 0 w 3488602"/>
              <a:gd name="connsiteY4" fmla="*/ 0 h 3433573"/>
              <a:gd name="connsiteX0" fmla="*/ 0 w 3488602"/>
              <a:gd name="connsiteY0" fmla="*/ 0 h 3433573"/>
              <a:gd name="connsiteX1" fmla="*/ 3488602 w 3488602"/>
              <a:gd name="connsiteY1" fmla="*/ 0 h 3433573"/>
              <a:gd name="connsiteX2" fmla="*/ 0 w 3488602"/>
              <a:gd name="connsiteY2" fmla="*/ 3433573 h 3433573"/>
              <a:gd name="connsiteX3" fmla="*/ 0 w 3488602"/>
              <a:gd name="connsiteY3" fmla="*/ 0 h 3433573"/>
            </a:gdLst>
            <a:ahLst/>
            <a:cxnLst>
              <a:cxn ang="0">
                <a:pos x="connsiteX0" y="connsiteY0"/>
              </a:cxn>
              <a:cxn ang="0">
                <a:pos x="connsiteX1" y="connsiteY1"/>
              </a:cxn>
              <a:cxn ang="0">
                <a:pos x="connsiteX2" y="connsiteY2"/>
              </a:cxn>
              <a:cxn ang="0">
                <a:pos x="connsiteX3" y="connsiteY3"/>
              </a:cxn>
            </a:cxnLst>
            <a:rect l="l" t="t" r="r" b="b"/>
            <a:pathLst>
              <a:path w="3488602" h="3433573">
                <a:moveTo>
                  <a:pt x="0" y="0"/>
                </a:moveTo>
                <a:lnTo>
                  <a:pt x="3488602" y="0"/>
                </a:lnTo>
                <a:lnTo>
                  <a:pt x="0" y="343357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1777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ADE24A-965B-45EA-8CFA-882849ACF71B}"/>
              </a:ext>
            </a:extLst>
          </p:cNvPr>
          <p:cNvSpPr>
            <a:spLocks noGrp="1"/>
          </p:cNvSpPr>
          <p:nvPr>
            <p:ph type="title"/>
          </p:nvPr>
        </p:nvSpPr>
        <p:spPr/>
        <p:txBody>
          <a:bodyPr/>
          <a:lstStyle/>
          <a:p>
            <a:r>
              <a:rPr lang="en-US" dirty="0"/>
              <a:t>Childhood violence</a:t>
            </a:r>
            <a:endParaRPr lang="sr-Latn-RS" dirty="0"/>
          </a:p>
        </p:txBody>
      </p:sp>
      <p:sp>
        <p:nvSpPr>
          <p:cNvPr id="5" name="Content Placeholder 4">
            <a:extLst>
              <a:ext uri="{FF2B5EF4-FFF2-40B4-BE49-F238E27FC236}">
                <a16:creationId xmlns:a16="http://schemas.microsoft.com/office/drawing/2014/main" id="{E2DEA487-89D5-4DC8-8E58-C691662D7E0E}"/>
              </a:ext>
            </a:extLst>
          </p:cNvPr>
          <p:cNvSpPr>
            <a:spLocks noGrp="1"/>
          </p:cNvSpPr>
          <p:nvPr>
            <p:ph sz="half" idx="1"/>
          </p:nvPr>
        </p:nvSpPr>
        <p:spPr/>
        <p:txBody>
          <a:bodyPr/>
          <a:lstStyle/>
          <a:p>
            <a:r>
              <a:rPr lang="en-GB" sz="1800" dirty="0">
                <a:solidFill>
                  <a:srgbClr val="000000"/>
                </a:solidFill>
                <a:effectLst/>
                <a:latin typeface="Calibri" panose="020F0502020204030204" pitchFamily="34" charset="0"/>
                <a:ea typeface="Calibri" panose="020F0502020204030204" pitchFamily="34" charset="0"/>
              </a:rPr>
              <a:t>The strongest predictor of violence against all women, including older women, is childhood violence. </a:t>
            </a:r>
          </a:p>
          <a:p>
            <a:r>
              <a:rPr lang="en-GB" sz="1800" dirty="0">
                <a:solidFill>
                  <a:srgbClr val="000000"/>
                </a:solidFill>
                <a:effectLst/>
                <a:latin typeface="Calibri" panose="020F0502020204030204" pitchFamily="34" charset="0"/>
                <a:ea typeface="Calibri" panose="020F0502020204030204" pitchFamily="34" charset="0"/>
              </a:rPr>
              <a:t>The prevalence rates of partner and non-partner violence are much higher among women who experienced some form of violence during the childhood. </a:t>
            </a:r>
            <a:endParaRPr lang="sr-Latn-RS" sz="1800" dirty="0">
              <a:effectLst/>
              <a:latin typeface="Calibri" panose="020F0502020204030204" pitchFamily="34" charset="0"/>
              <a:ea typeface="Calibri" panose="020F0502020204030204" pitchFamily="34" charset="0"/>
            </a:endParaRPr>
          </a:p>
          <a:p>
            <a:endParaRPr lang="sr-Latn-RS" dirty="0"/>
          </a:p>
        </p:txBody>
      </p:sp>
      <p:sp>
        <p:nvSpPr>
          <p:cNvPr id="9" name="TextBox 8">
            <a:extLst>
              <a:ext uri="{FF2B5EF4-FFF2-40B4-BE49-F238E27FC236}">
                <a16:creationId xmlns:a16="http://schemas.microsoft.com/office/drawing/2014/main" id="{A7047415-D0EF-47C2-9FB6-504C7E5C4BD0}"/>
              </a:ext>
            </a:extLst>
          </p:cNvPr>
          <p:cNvSpPr txBox="1"/>
          <p:nvPr/>
        </p:nvSpPr>
        <p:spPr>
          <a:xfrm>
            <a:off x="6019800" y="1535313"/>
            <a:ext cx="5535168" cy="461665"/>
          </a:xfrm>
          <a:prstGeom prst="rect">
            <a:avLst/>
          </a:prstGeom>
          <a:noFill/>
        </p:spPr>
        <p:txBody>
          <a:bodyPr wrap="square">
            <a:spAutoFit/>
          </a:bodyPr>
          <a:lstStyle/>
          <a:p>
            <a:r>
              <a:rPr lang="en-GB" sz="1200" b="1" i="1" dirty="0">
                <a:effectLst/>
                <a:latin typeface="Calibri" panose="020F0502020204030204" pitchFamily="34" charset="0"/>
                <a:ea typeface="Calibri" panose="020F0502020204030204" pitchFamily="34" charset="0"/>
              </a:rPr>
              <a:t>Women old 65-74 years by experiences of childhood violence and prevalence rates of partner and non-partner violence, %</a:t>
            </a:r>
            <a:endParaRPr lang="sr-Latn-RS" sz="1200" dirty="0"/>
          </a:p>
        </p:txBody>
      </p:sp>
      <p:graphicFrame>
        <p:nvGraphicFramePr>
          <p:cNvPr id="10" name="Content Placeholder 9">
            <a:extLst>
              <a:ext uri="{FF2B5EF4-FFF2-40B4-BE49-F238E27FC236}">
                <a16:creationId xmlns:a16="http://schemas.microsoft.com/office/drawing/2014/main" id="{EF9A2977-1A5D-4C20-B1CF-BC45B279CDF2}"/>
              </a:ext>
            </a:extLst>
          </p:cNvPr>
          <p:cNvGraphicFramePr>
            <a:graphicFrameLocks noGrp="1"/>
          </p:cNvGraphicFramePr>
          <p:nvPr>
            <p:ph sz="half" idx="2"/>
            <p:extLst>
              <p:ext uri="{D42A27DB-BD31-4B8C-83A1-F6EECF244321}">
                <p14:modId xmlns:p14="http://schemas.microsoft.com/office/powerpoint/2010/main" val="1841754748"/>
              </p:ext>
            </p:extLst>
          </p:nvPr>
        </p:nvGraphicFramePr>
        <p:xfrm>
          <a:off x="6172890" y="2147691"/>
          <a:ext cx="4854575" cy="3949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3884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B20EA-419E-4DD8-99A1-9426E1CF92AE}"/>
              </a:ext>
            </a:extLst>
          </p:cNvPr>
          <p:cNvSpPr>
            <a:spLocks noGrp="1"/>
          </p:cNvSpPr>
          <p:nvPr>
            <p:ph type="title"/>
          </p:nvPr>
        </p:nvSpPr>
        <p:spPr/>
        <p:txBody>
          <a:bodyPr/>
          <a:lstStyle/>
          <a:p>
            <a:r>
              <a:rPr lang="en-US" dirty="0"/>
              <a:t>Risk factors</a:t>
            </a:r>
            <a:endParaRPr lang="sr-Latn-RS" dirty="0"/>
          </a:p>
        </p:txBody>
      </p:sp>
      <p:sp>
        <p:nvSpPr>
          <p:cNvPr id="3" name="Content Placeholder 2">
            <a:extLst>
              <a:ext uri="{FF2B5EF4-FFF2-40B4-BE49-F238E27FC236}">
                <a16:creationId xmlns:a16="http://schemas.microsoft.com/office/drawing/2014/main" id="{AB9BC657-2106-43E4-BDD1-1120B5EA60C2}"/>
              </a:ext>
            </a:extLst>
          </p:cNvPr>
          <p:cNvSpPr>
            <a:spLocks noGrp="1"/>
          </p:cNvSpPr>
          <p:nvPr>
            <p:ph sz="half" idx="1"/>
          </p:nvPr>
        </p:nvSpPr>
        <p:spPr/>
        <p:txBody>
          <a:bodyPr/>
          <a:lstStyle/>
          <a:p>
            <a:r>
              <a:rPr lang="en-GB" sz="1800" dirty="0">
                <a:effectLst/>
                <a:latin typeface="Calibri" panose="020F0502020204030204" pitchFamily="34" charset="0"/>
                <a:ea typeface="Calibri" panose="020F0502020204030204" pitchFamily="34" charset="0"/>
              </a:rPr>
              <a:t>Forced and early marriage significantly increase the risks of intimate partner violence </a:t>
            </a:r>
          </a:p>
          <a:p>
            <a:r>
              <a:rPr lang="en-GB" sz="1800" dirty="0">
                <a:effectLst/>
                <a:latin typeface="Calibri" panose="020F0502020204030204" pitchFamily="34" charset="0"/>
                <a:ea typeface="Calibri" panose="020F0502020204030204" pitchFamily="34" charset="0"/>
              </a:rPr>
              <a:t>Financial and material deprivation, as well as economic dependence and lower contribution to the household income</a:t>
            </a:r>
            <a:endParaRPr lang="en-GB" dirty="0">
              <a:latin typeface="Calibri" panose="020F0502020204030204" pitchFamily="34" charset="0"/>
              <a:ea typeface="Calibri" panose="020F0502020204030204" pitchFamily="34" charset="0"/>
            </a:endParaRPr>
          </a:p>
          <a:p>
            <a:r>
              <a:rPr lang="en-GB" dirty="0">
                <a:latin typeface="Calibri" panose="020F0502020204030204" pitchFamily="34" charset="0"/>
              </a:rPr>
              <a:t>Among older women disability increases the risks of intimate partner violence but not non-partner violence like in younger women with disabilities</a:t>
            </a:r>
          </a:p>
          <a:p>
            <a:r>
              <a:rPr lang="en-GB" dirty="0">
                <a:latin typeface="Calibri" panose="020F0502020204030204" pitchFamily="34" charset="0"/>
              </a:rPr>
              <a:t>Patriarchal norms and values</a:t>
            </a:r>
            <a:endParaRPr lang="sr-Latn-RS" dirty="0"/>
          </a:p>
        </p:txBody>
      </p:sp>
      <p:sp>
        <p:nvSpPr>
          <p:cNvPr id="5" name="TextBox 4">
            <a:extLst>
              <a:ext uri="{FF2B5EF4-FFF2-40B4-BE49-F238E27FC236}">
                <a16:creationId xmlns:a16="http://schemas.microsoft.com/office/drawing/2014/main" id="{7F0A4151-E92B-42B9-B550-1997FAEAB9BD}"/>
              </a:ext>
            </a:extLst>
          </p:cNvPr>
          <p:cNvSpPr txBox="1"/>
          <p:nvPr/>
        </p:nvSpPr>
        <p:spPr>
          <a:xfrm>
            <a:off x="6096000" y="1560576"/>
            <a:ext cx="4855265" cy="461665"/>
          </a:xfrm>
          <a:prstGeom prst="rect">
            <a:avLst/>
          </a:prstGeom>
          <a:noFill/>
        </p:spPr>
        <p:txBody>
          <a:bodyPr wrap="square" rtlCol="0">
            <a:spAutoFit/>
          </a:bodyPr>
          <a:lstStyle/>
          <a:p>
            <a:r>
              <a:rPr lang="en-GB" sz="1200" b="1" i="1" dirty="0">
                <a:effectLst/>
                <a:latin typeface="Calibri" panose="020F0502020204030204" pitchFamily="34" charset="0"/>
                <a:ea typeface="Calibri" panose="020F0502020204030204" pitchFamily="34" charset="0"/>
              </a:rPr>
              <a:t>Women 65-74 who experienced current partner violence since age of 15, by the way of getting married, %</a:t>
            </a:r>
            <a:endParaRPr lang="sr-Latn-RS" sz="1200" dirty="0"/>
          </a:p>
        </p:txBody>
      </p:sp>
      <p:graphicFrame>
        <p:nvGraphicFramePr>
          <p:cNvPr id="6" name="Content Placeholder 5">
            <a:extLst>
              <a:ext uri="{FF2B5EF4-FFF2-40B4-BE49-F238E27FC236}">
                <a16:creationId xmlns:a16="http://schemas.microsoft.com/office/drawing/2014/main" id="{08324D65-DE00-40DD-8F07-5D22891267EF}"/>
              </a:ext>
            </a:extLst>
          </p:cNvPr>
          <p:cNvGraphicFramePr>
            <a:graphicFrameLocks noGrp="1"/>
          </p:cNvGraphicFramePr>
          <p:nvPr>
            <p:ph sz="half" idx="2"/>
            <p:extLst>
              <p:ext uri="{D42A27DB-BD31-4B8C-83A1-F6EECF244321}">
                <p14:modId xmlns:p14="http://schemas.microsoft.com/office/powerpoint/2010/main" val="4009770801"/>
              </p:ext>
            </p:extLst>
          </p:nvPr>
        </p:nvGraphicFramePr>
        <p:xfrm>
          <a:off x="6172200" y="2227263"/>
          <a:ext cx="4854575" cy="3949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3029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5898547-590B-4192-BACF-C39872850DE0}"/>
              </a:ext>
            </a:extLst>
          </p:cNvPr>
          <p:cNvSpPr>
            <a:spLocks noGrp="1"/>
          </p:cNvSpPr>
          <p:nvPr>
            <p:ph type="title"/>
          </p:nvPr>
        </p:nvSpPr>
        <p:spPr/>
        <p:txBody>
          <a:bodyPr/>
          <a:lstStyle/>
          <a:p>
            <a:r>
              <a:rPr lang="en-US" dirty="0"/>
              <a:t>Disability and patriarchal attitudes as risk factors</a:t>
            </a:r>
            <a:endParaRPr lang="sr-Latn-RS" dirty="0"/>
          </a:p>
        </p:txBody>
      </p:sp>
      <p:sp>
        <p:nvSpPr>
          <p:cNvPr id="6" name="Text Placeholder 5">
            <a:extLst>
              <a:ext uri="{FF2B5EF4-FFF2-40B4-BE49-F238E27FC236}">
                <a16:creationId xmlns:a16="http://schemas.microsoft.com/office/drawing/2014/main" id="{042D4BBB-181D-49EF-ACA9-5EF47EC74BFC}"/>
              </a:ext>
            </a:extLst>
          </p:cNvPr>
          <p:cNvSpPr>
            <a:spLocks noGrp="1"/>
          </p:cNvSpPr>
          <p:nvPr>
            <p:ph type="body" idx="1"/>
          </p:nvPr>
        </p:nvSpPr>
        <p:spPr/>
        <p:txBody>
          <a:bodyPr>
            <a:normAutofit fontScale="85000" lnSpcReduction="20000"/>
          </a:bodyPr>
          <a:lstStyle/>
          <a:p>
            <a:r>
              <a:rPr lang="en-US" sz="1800" b="1" i="1" dirty="0">
                <a:effectLst/>
                <a:latin typeface="Calibri" panose="020F0502020204030204" pitchFamily="34" charset="0"/>
                <a:ea typeface="Calibri" panose="020F0502020204030204" pitchFamily="34" charset="0"/>
              </a:rPr>
              <a:t>Prevalence rates of current partner violence during last 12 months, among women 65-74 with different disability status, %</a:t>
            </a:r>
            <a:endParaRPr lang="sr-Latn-RS" sz="1800" dirty="0">
              <a:effectLst/>
              <a:latin typeface="Calibri" panose="020F0502020204030204" pitchFamily="34" charset="0"/>
              <a:ea typeface="Calibri" panose="020F0502020204030204" pitchFamily="34" charset="0"/>
            </a:endParaRPr>
          </a:p>
        </p:txBody>
      </p:sp>
      <p:sp>
        <p:nvSpPr>
          <p:cNvPr id="8" name="Text Placeholder 7">
            <a:extLst>
              <a:ext uri="{FF2B5EF4-FFF2-40B4-BE49-F238E27FC236}">
                <a16:creationId xmlns:a16="http://schemas.microsoft.com/office/drawing/2014/main" id="{15D9C2B3-117B-44CB-AECA-BA3B1B946662}"/>
              </a:ext>
            </a:extLst>
          </p:cNvPr>
          <p:cNvSpPr>
            <a:spLocks noGrp="1"/>
          </p:cNvSpPr>
          <p:nvPr>
            <p:ph type="body" sz="quarter" idx="3"/>
          </p:nvPr>
        </p:nvSpPr>
        <p:spPr/>
        <p:txBody>
          <a:bodyPr>
            <a:normAutofit fontScale="85000" lnSpcReduction="20000"/>
          </a:bodyPr>
          <a:lstStyle/>
          <a:p>
            <a:r>
              <a:rPr lang="en-US" sz="1800" b="1" i="1" dirty="0">
                <a:effectLst/>
                <a:latin typeface="Calibri" panose="020F0502020204030204" pitchFamily="34" charset="0"/>
                <a:ea typeface="Calibri" panose="020F0502020204030204" pitchFamily="34" charset="0"/>
              </a:rPr>
              <a:t>Percentage of women who experienced intimate partner violence among women who agree or disagree with statement</a:t>
            </a:r>
            <a:endParaRPr lang="sr-Latn-RS" dirty="0"/>
          </a:p>
        </p:txBody>
      </p:sp>
      <p:graphicFrame>
        <p:nvGraphicFramePr>
          <p:cNvPr id="11" name="Content Placeholder 10">
            <a:extLst>
              <a:ext uri="{FF2B5EF4-FFF2-40B4-BE49-F238E27FC236}">
                <a16:creationId xmlns:a16="http://schemas.microsoft.com/office/drawing/2014/main" id="{8D62F4E7-E77A-4E70-87D7-9915A140D718}"/>
              </a:ext>
            </a:extLst>
          </p:cNvPr>
          <p:cNvGraphicFramePr>
            <a:graphicFrameLocks noGrp="1"/>
          </p:cNvGraphicFramePr>
          <p:nvPr>
            <p:ph sz="quarter" idx="4"/>
            <p:extLst>
              <p:ext uri="{D42A27DB-BD31-4B8C-83A1-F6EECF244321}">
                <p14:modId xmlns:p14="http://schemas.microsoft.com/office/powerpoint/2010/main" val="46567619"/>
              </p:ext>
            </p:extLst>
          </p:nvPr>
        </p:nvGraphicFramePr>
        <p:xfrm>
          <a:off x="6172201" y="2596896"/>
          <a:ext cx="5312665" cy="3340608"/>
        </p:xfrm>
        <a:graphic>
          <a:graphicData uri="http://schemas.openxmlformats.org/drawingml/2006/table">
            <a:tbl>
              <a:tblPr firstRow="1" firstCol="1" bandRow="1">
                <a:tableStyleId>{21E4AEA4-8DFA-4A89-87EB-49C32662AFE0}</a:tableStyleId>
              </a:tblPr>
              <a:tblGrid>
                <a:gridCol w="2769179">
                  <a:extLst>
                    <a:ext uri="{9D8B030D-6E8A-4147-A177-3AD203B41FA5}">
                      <a16:colId xmlns:a16="http://schemas.microsoft.com/office/drawing/2014/main" val="1308966072"/>
                    </a:ext>
                  </a:extLst>
                </a:gridCol>
                <a:gridCol w="636849">
                  <a:extLst>
                    <a:ext uri="{9D8B030D-6E8A-4147-A177-3AD203B41FA5}">
                      <a16:colId xmlns:a16="http://schemas.microsoft.com/office/drawing/2014/main" val="3299187967"/>
                    </a:ext>
                  </a:extLst>
                </a:gridCol>
                <a:gridCol w="636849">
                  <a:extLst>
                    <a:ext uri="{9D8B030D-6E8A-4147-A177-3AD203B41FA5}">
                      <a16:colId xmlns:a16="http://schemas.microsoft.com/office/drawing/2014/main" val="170673897"/>
                    </a:ext>
                  </a:extLst>
                </a:gridCol>
                <a:gridCol w="636849">
                  <a:extLst>
                    <a:ext uri="{9D8B030D-6E8A-4147-A177-3AD203B41FA5}">
                      <a16:colId xmlns:a16="http://schemas.microsoft.com/office/drawing/2014/main" val="4230340729"/>
                    </a:ext>
                  </a:extLst>
                </a:gridCol>
                <a:gridCol w="632939">
                  <a:extLst>
                    <a:ext uri="{9D8B030D-6E8A-4147-A177-3AD203B41FA5}">
                      <a16:colId xmlns:a16="http://schemas.microsoft.com/office/drawing/2014/main" val="1267077470"/>
                    </a:ext>
                  </a:extLst>
                </a:gridCol>
              </a:tblGrid>
              <a:tr h="351643">
                <a:tc rowSpan="2">
                  <a:txBody>
                    <a:bodyPr/>
                    <a:lstStyle/>
                    <a:p>
                      <a:pPr algn="just"/>
                      <a:r>
                        <a:rPr lang="en-GB" sz="900">
                          <a:effectLst/>
                        </a:rPr>
                        <a:t>Statements</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gridSpan="4">
                  <a:txBody>
                    <a:bodyPr/>
                    <a:lstStyle/>
                    <a:p>
                      <a:pPr algn="just"/>
                      <a:r>
                        <a:rPr lang="en-GB" sz="900">
                          <a:effectLst/>
                        </a:rPr>
                        <a:t>% of women with experience of intimate partner violence among women who</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hMerge="1">
                  <a:txBody>
                    <a:bodyPr/>
                    <a:lstStyle/>
                    <a:p>
                      <a:endParaRPr lang="sr-Latn-RS"/>
                    </a:p>
                  </a:txBody>
                  <a:tcPr/>
                </a:tc>
                <a:tc hMerge="1">
                  <a:txBody>
                    <a:bodyPr/>
                    <a:lstStyle/>
                    <a:p>
                      <a:endParaRPr lang="sr-Latn-RS"/>
                    </a:p>
                  </a:txBody>
                  <a:tcPr/>
                </a:tc>
                <a:tc hMerge="1">
                  <a:txBody>
                    <a:bodyPr/>
                    <a:lstStyle/>
                    <a:p>
                      <a:endParaRPr lang="sr-Latn-RS"/>
                    </a:p>
                  </a:txBody>
                  <a:tcPr/>
                </a:tc>
                <a:extLst>
                  <a:ext uri="{0D108BD9-81ED-4DB2-BD59-A6C34878D82A}">
                    <a16:rowId xmlns:a16="http://schemas.microsoft.com/office/drawing/2014/main" val="294196619"/>
                  </a:ext>
                </a:extLst>
              </a:tr>
              <a:tr h="351643">
                <a:tc vMerge="1">
                  <a:txBody>
                    <a:bodyPr/>
                    <a:lstStyle/>
                    <a:p>
                      <a:endParaRPr lang="sr-Latn-RS"/>
                    </a:p>
                  </a:txBody>
                  <a:tcPr/>
                </a:tc>
                <a:tc>
                  <a:txBody>
                    <a:bodyPr/>
                    <a:lstStyle/>
                    <a:p>
                      <a:pPr algn="ctr"/>
                      <a:r>
                        <a:rPr lang="en-GB" sz="900">
                          <a:effectLst/>
                        </a:rPr>
                        <a:t>Totally agree</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Tend to agree</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Tend to disagree</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Totally disagree</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extLst>
                  <a:ext uri="{0D108BD9-81ED-4DB2-BD59-A6C34878D82A}">
                    <a16:rowId xmlns:a16="http://schemas.microsoft.com/office/drawing/2014/main" val="416650152"/>
                  </a:ext>
                </a:extLst>
              </a:tr>
              <a:tr h="351643">
                <a:tc>
                  <a:txBody>
                    <a:bodyPr/>
                    <a:lstStyle/>
                    <a:p>
                      <a:pPr algn="just"/>
                      <a:r>
                        <a:rPr lang="en-GB" sz="900">
                          <a:effectLst/>
                        </a:rPr>
                        <a:t>It is important for a man to show his wife/partner who is the boss</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54.2</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51.4</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50.3</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41.4</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extLst>
                  <a:ext uri="{0D108BD9-81ED-4DB2-BD59-A6C34878D82A}">
                    <a16:rowId xmlns:a16="http://schemas.microsoft.com/office/drawing/2014/main" val="1009408476"/>
                  </a:ext>
                </a:extLst>
              </a:tr>
              <a:tr h="351643">
                <a:tc>
                  <a:txBody>
                    <a:bodyPr/>
                    <a:lstStyle/>
                    <a:p>
                      <a:pPr algn="just"/>
                      <a:r>
                        <a:rPr lang="en-GB" sz="900">
                          <a:effectLst/>
                        </a:rPr>
                        <a:t>It is the wife’s obligation to have sex with her husband even if she doesn’t feel like it</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59.0</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56.4</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50.0</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43.2</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extLst>
                  <a:ext uri="{0D108BD9-81ED-4DB2-BD59-A6C34878D82A}">
                    <a16:rowId xmlns:a16="http://schemas.microsoft.com/office/drawing/2014/main" val="360975270"/>
                  </a:ext>
                </a:extLst>
              </a:tr>
              <a:tr h="351643">
                <a:tc>
                  <a:txBody>
                    <a:bodyPr/>
                    <a:lstStyle/>
                    <a:p>
                      <a:pPr algn="just"/>
                      <a:r>
                        <a:rPr lang="en-GB" sz="900">
                          <a:effectLst/>
                        </a:rPr>
                        <a:t>Sex without the consent could be justified in a marriage or among partners who live together</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56.9</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62.1</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49.38</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43.0</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extLst>
                  <a:ext uri="{0D108BD9-81ED-4DB2-BD59-A6C34878D82A}">
                    <a16:rowId xmlns:a16="http://schemas.microsoft.com/office/drawing/2014/main" val="3449693522"/>
                  </a:ext>
                </a:extLst>
              </a:tr>
              <a:tr h="527464">
                <a:tc>
                  <a:txBody>
                    <a:bodyPr/>
                    <a:lstStyle/>
                    <a:p>
                      <a:pPr algn="just"/>
                      <a:r>
                        <a:rPr lang="en-GB" sz="900">
                          <a:effectLst/>
                        </a:rPr>
                        <a:t>Sex without the consent could be justified when women are wearing revealing, provocative or sexy clothing</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66.3</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59.2</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51.1</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44.7</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extLst>
                  <a:ext uri="{0D108BD9-81ED-4DB2-BD59-A6C34878D82A}">
                    <a16:rowId xmlns:a16="http://schemas.microsoft.com/office/drawing/2014/main" val="3764357277"/>
                  </a:ext>
                </a:extLst>
              </a:tr>
              <a:tr h="351643">
                <a:tc>
                  <a:txBody>
                    <a:bodyPr/>
                    <a:lstStyle/>
                    <a:p>
                      <a:pPr algn="just"/>
                      <a:r>
                        <a:rPr lang="en-GB" sz="900">
                          <a:effectLst/>
                        </a:rPr>
                        <a:t>Sex without the consent could be justified when woman is drunk or using drugs</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70.5</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56.0</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47.5</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46.3</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extLst>
                  <a:ext uri="{0D108BD9-81ED-4DB2-BD59-A6C34878D82A}">
                    <a16:rowId xmlns:a16="http://schemas.microsoft.com/office/drawing/2014/main" val="1423946755"/>
                  </a:ext>
                </a:extLst>
              </a:tr>
              <a:tr h="351643">
                <a:tc>
                  <a:txBody>
                    <a:bodyPr/>
                    <a:lstStyle/>
                    <a:p>
                      <a:pPr algn="just"/>
                      <a:r>
                        <a:rPr lang="en-GB" sz="900">
                          <a:effectLst/>
                        </a:rPr>
                        <a:t>Domestic violence is a private matter and should be handled within the family</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50.0</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53.7</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52.1</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42.1</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extLst>
                  <a:ext uri="{0D108BD9-81ED-4DB2-BD59-A6C34878D82A}">
                    <a16:rowId xmlns:a16="http://schemas.microsoft.com/office/drawing/2014/main" val="3914224466"/>
                  </a:ext>
                </a:extLst>
              </a:tr>
              <a:tr h="351643">
                <a:tc>
                  <a:txBody>
                    <a:bodyPr/>
                    <a:lstStyle/>
                    <a:p>
                      <a:pPr algn="just"/>
                      <a:r>
                        <a:rPr lang="en-GB" sz="900">
                          <a:effectLst/>
                        </a:rPr>
                        <a:t>Women are more likely to be raped by a stranger than someone they know </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49.4</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52.7</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a:effectLst/>
                        </a:rPr>
                        <a:t>50.2</a:t>
                      </a:r>
                      <a:endParaRPr lang="sr-Latn-RS" sz="90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tc>
                  <a:txBody>
                    <a:bodyPr/>
                    <a:lstStyle/>
                    <a:p>
                      <a:pPr algn="ctr"/>
                      <a:r>
                        <a:rPr lang="en-GB" sz="900" dirty="0">
                          <a:effectLst/>
                        </a:rPr>
                        <a:t>39.9</a:t>
                      </a:r>
                      <a:endParaRPr lang="sr-Latn-R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31" marR="55131" marT="0" marB="0"/>
                </a:tc>
                <a:extLst>
                  <a:ext uri="{0D108BD9-81ED-4DB2-BD59-A6C34878D82A}">
                    <a16:rowId xmlns:a16="http://schemas.microsoft.com/office/drawing/2014/main" val="2272681450"/>
                  </a:ext>
                </a:extLst>
              </a:tr>
            </a:tbl>
          </a:graphicData>
        </a:graphic>
      </p:graphicFrame>
      <p:graphicFrame>
        <p:nvGraphicFramePr>
          <p:cNvPr id="10" name="Content Placeholder 9">
            <a:extLst>
              <a:ext uri="{FF2B5EF4-FFF2-40B4-BE49-F238E27FC236}">
                <a16:creationId xmlns:a16="http://schemas.microsoft.com/office/drawing/2014/main" id="{6F21F181-6FF2-4534-A743-6DA36E349967}"/>
              </a:ext>
            </a:extLst>
          </p:cNvPr>
          <p:cNvGraphicFramePr>
            <a:graphicFrameLocks noGrp="1"/>
          </p:cNvGraphicFramePr>
          <p:nvPr>
            <p:ph sz="half" idx="2"/>
            <p:extLst>
              <p:ext uri="{D42A27DB-BD31-4B8C-83A1-F6EECF244321}">
                <p14:modId xmlns:p14="http://schemas.microsoft.com/office/powerpoint/2010/main" val="1940030166"/>
              </p:ext>
            </p:extLst>
          </p:nvPr>
        </p:nvGraphicFramePr>
        <p:xfrm>
          <a:off x="1084263" y="2505075"/>
          <a:ext cx="4913312" cy="36845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1151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5FDBEA07-A1D3-4F9E-859B-DE0EDC864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3E87B83-CF96-4EE7-950F-863990226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658" y="-55810"/>
            <a:ext cx="6859721" cy="69679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7" name="Freeform: Shape 16">
            <a:extLst>
              <a:ext uri="{FF2B5EF4-FFF2-40B4-BE49-F238E27FC236}">
                <a16:creationId xmlns:a16="http://schemas.microsoft.com/office/drawing/2014/main" id="{407ADFB6-F59B-415B-9EC6-BDB61786C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4516" y="-50314"/>
            <a:ext cx="6858005" cy="6967903"/>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 name="Title 6">
            <a:extLst>
              <a:ext uri="{FF2B5EF4-FFF2-40B4-BE49-F238E27FC236}">
                <a16:creationId xmlns:a16="http://schemas.microsoft.com/office/drawing/2014/main" id="{4FF439E7-5234-4E3A-A0D3-EE96C6EDB184}"/>
              </a:ext>
            </a:extLst>
          </p:cNvPr>
          <p:cNvSpPr>
            <a:spLocks noGrp="1"/>
          </p:cNvSpPr>
          <p:nvPr>
            <p:ph type="ctrTitle"/>
          </p:nvPr>
        </p:nvSpPr>
        <p:spPr>
          <a:xfrm>
            <a:off x="1084728" y="2844177"/>
            <a:ext cx="4272646" cy="1916084"/>
          </a:xfrm>
        </p:spPr>
        <p:txBody>
          <a:bodyPr>
            <a:normAutofit/>
          </a:bodyPr>
          <a:lstStyle/>
          <a:p>
            <a:r>
              <a:rPr lang="en-US" dirty="0"/>
              <a:t>Consequences</a:t>
            </a:r>
            <a:endParaRPr lang="sr-Latn-RS" dirty="0"/>
          </a:p>
        </p:txBody>
      </p:sp>
      <p:sp>
        <p:nvSpPr>
          <p:cNvPr id="19" name="Rectangle 18">
            <a:extLst>
              <a:ext uri="{FF2B5EF4-FFF2-40B4-BE49-F238E27FC236}">
                <a16:creationId xmlns:a16="http://schemas.microsoft.com/office/drawing/2014/main" id="{B19BE792-26DE-40FA-A8C8-F3D6378FC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88933" y="-21461"/>
            <a:ext cx="1703094" cy="174602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3">
            <a:extLst>
              <a:ext uri="{FF2B5EF4-FFF2-40B4-BE49-F238E27FC236}">
                <a16:creationId xmlns:a16="http://schemas.microsoft.com/office/drawing/2014/main" id="{11CBEA76-37A2-4726-8123-EBCACA12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88055" y="-22336"/>
            <a:ext cx="1704847" cy="1746021"/>
          </a:xfrm>
          <a:custGeom>
            <a:avLst/>
            <a:gdLst>
              <a:gd name="connsiteX0" fmla="*/ 0 w 3488602"/>
              <a:gd name="connsiteY0" fmla="*/ 0 h 3433573"/>
              <a:gd name="connsiteX1" fmla="*/ 3488602 w 3488602"/>
              <a:gd name="connsiteY1" fmla="*/ 0 h 3433573"/>
              <a:gd name="connsiteX2" fmla="*/ 3488602 w 3488602"/>
              <a:gd name="connsiteY2" fmla="*/ 3433573 h 3433573"/>
              <a:gd name="connsiteX3" fmla="*/ 0 w 3488602"/>
              <a:gd name="connsiteY3" fmla="*/ 3433573 h 3433573"/>
              <a:gd name="connsiteX4" fmla="*/ 0 w 3488602"/>
              <a:gd name="connsiteY4" fmla="*/ 0 h 3433573"/>
              <a:gd name="connsiteX0" fmla="*/ 0 w 3488602"/>
              <a:gd name="connsiteY0" fmla="*/ 0 h 3433573"/>
              <a:gd name="connsiteX1" fmla="*/ 3488602 w 3488602"/>
              <a:gd name="connsiteY1" fmla="*/ 0 h 3433573"/>
              <a:gd name="connsiteX2" fmla="*/ 0 w 3488602"/>
              <a:gd name="connsiteY2" fmla="*/ 3433573 h 3433573"/>
              <a:gd name="connsiteX3" fmla="*/ 0 w 3488602"/>
              <a:gd name="connsiteY3" fmla="*/ 0 h 3433573"/>
            </a:gdLst>
            <a:ahLst/>
            <a:cxnLst>
              <a:cxn ang="0">
                <a:pos x="connsiteX0" y="connsiteY0"/>
              </a:cxn>
              <a:cxn ang="0">
                <a:pos x="connsiteX1" y="connsiteY1"/>
              </a:cxn>
              <a:cxn ang="0">
                <a:pos x="connsiteX2" y="connsiteY2"/>
              </a:cxn>
              <a:cxn ang="0">
                <a:pos x="connsiteX3" y="connsiteY3"/>
              </a:cxn>
            </a:cxnLst>
            <a:rect l="l" t="t" r="r" b="b"/>
            <a:pathLst>
              <a:path w="3488602" h="3433573">
                <a:moveTo>
                  <a:pt x="0" y="0"/>
                </a:moveTo>
                <a:lnTo>
                  <a:pt x="3488602" y="0"/>
                </a:lnTo>
                <a:lnTo>
                  <a:pt x="0" y="3433573"/>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CDDA81B4-3959-48A2-823E-19B014A03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78388" y="1692178"/>
            <a:ext cx="1724184" cy="174602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5B8CC051-49B8-488A-B0AD-50A29E1D32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968949" y="1703064"/>
            <a:ext cx="1744539" cy="862967"/>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7" name="Freeform: Shape 26">
            <a:extLst>
              <a:ext uri="{FF2B5EF4-FFF2-40B4-BE49-F238E27FC236}">
                <a16:creationId xmlns:a16="http://schemas.microsoft.com/office/drawing/2014/main" id="{A49FB65E-C02E-4FD7-B476-0B213C638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968949" y="2566032"/>
            <a:ext cx="1744539" cy="862967"/>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9" name="Rectangle 28">
            <a:extLst>
              <a:ext uri="{FF2B5EF4-FFF2-40B4-BE49-F238E27FC236}">
                <a16:creationId xmlns:a16="http://schemas.microsoft.com/office/drawing/2014/main" id="{FB7EBD78-005D-4F93-BEA0-95DF292B38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38250" y="-24765"/>
            <a:ext cx="3427285" cy="347680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8CB81301-287D-4882-AD9B-E44D8E122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4500" y="178410"/>
            <a:ext cx="3070455" cy="30704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1122F9F7-A178-468E-AF59-8DD67246E4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22799" y="4271951"/>
            <a:ext cx="3435362" cy="17460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76420B0A-CC71-4BD3-BA69-E9B2B6F1E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6122814" y="4271933"/>
            <a:ext cx="3435331" cy="1746022"/>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7" name="Rectangle 36">
            <a:extLst>
              <a:ext uri="{FF2B5EF4-FFF2-40B4-BE49-F238E27FC236}">
                <a16:creationId xmlns:a16="http://schemas.microsoft.com/office/drawing/2014/main" id="{E5048351-EA66-4465-9CB8-25B4C5E680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34228" y="3406574"/>
            <a:ext cx="3435330" cy="34768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
            <a:extLst>
              <a:ext uri="{FF2B5EF4-FFF2-40B4-BE49-F238E27FC236}">
                <a16:creationId xmlns:a16="http://schemas.microsoft.com/office/drawing/2014/main" id="{BC467846-2355-4572-AC5B-89B9FFFBAA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457" y="3427799"/>
            <a:ext cx="3484541" cy="3434283"/>
          </a:xfrm>
          <a:custGeom>
            <a:avLst/>
            <a:gdLst>
              <a:gd name="connsiteX0" fmla="*/ 0 w 3488602"/>
              <a:gd name="connsiteY0" fmla="*/ 0 h 3433573"/>
              <a:gd name="connsiteX1" fmla="*/ 3488602 w 3488602"/>
              <a:gd name="connsiteY1" fmla="*/ 0 h 3433573"/>
              <a:gd name="connsiteX2" fmla="*/ 3488602 w 3488602"/>
              <a:gd name="connsiteY2" fmla="*/ 3433573 h 3433573"/>
              <a:gd name="connsiteX3" fmla="*/ 0 w 3488602"/>
              <a:gd name="connsiteY3" fmla="*/ 3433573 h 3433573"/>
              <a:gd name="connsiteX4" fmla="*/ 0 w 3488602"/>
              <a:gd name="connsiteY4" fmla="*/ 0 h 3433573"/>
              <a:gd name="connsiteX0" fmla="*/ 0 w 3488602"/>
              <a:gd name="connsiteY0" fmla="*/ 0 h 3433573"/>
              <a:gd name="connsiteX1" fmla="*/ 3488602 w 3488602"/>
              <a:gd name="connsiteY1" fmla="*/ 0 h 3433573"/>
              <a:gd name="connsiteX2" fmla="*/ 0 w 3488602"/>
              <a:gd name="connsiteY2" fmla="*/ 3433573 h 3433573"/>
              <a:gd name="connsiteX3" fmla="*/ 0 w 3488602"/>
              <a:gd name="connsiteY3" fmla="*/ 0 h 3433573"/>
            </a:gdLst>
            <a:ahLst/>
            <a:cxnLst>
              <a:cxn ang="0">
                <a:pos x="connsiteX0" y="connsiteY0"/>
              </a:cxn>
              <a:cxn ang="0">
                <a:pos x="connsiteX1" y="connsiteY1"/>
              </a:cxn>
              <a:cxn ang="0">
                <a:pos x="connsiteX2" y="connsiteY2"/>
              </a:cxn>
              <a:cxn ang="0">
                <a:pos x="connsiteX3" y="connsiteY3"/>
              </a:cxn>
            </a:cxnLst>
            <a:rect l="l" t="t" r="r" b="b"/>
            <a:pathLst>
              <a:path w="3488602" h="3433573">
                <a:moveTo>
                  <a:pt x="0" y="0"/>
                </a:moveTo>
                <a:lnTo>
                  <a:pt x="3488602" y="0"/>
                </a:lnTo>
                <a:lnTo>
                  <a:pt x="0" y="343357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88346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9992C-D454-42F2-9DF0-C01EA4EC2CAD}"/>
              </a:ext>
            </a:extLst>
          </p:cNvPr>
          <p:cNvSpPr>
            <a:spLocks noGrp="1"/>
          </p:cNvSpPr>
          <p:nvPr>
            <p:ph type="title"/>
          </p:nvPr>
        </p:nvSpPr>
        <p:spPr/>
        <p:txBody>
          <a:bodyPr/>
          <a:lstStyle/>
          <a:p>
            <a:r>
              <a:rPr lang="en-US" dirty="0"/>
              <a:t>Consequences of the most serious incident of intimate partner violence</a:t>
            </a:r>
            <a:endParaRPr lang="sr-Latn-RS" dirty="0"/>
          </a:p>
        </p:txBody>
      </p:sp>
      <p:sp>
        <p:nvSpPr>
          <p:cNvPr id="4" name="Text Placeholder 3">
            <a:extLst>
              <a:ext uri="{FF2B5EF4-FFF2-40B4-BE49-F238E27FC236}">
                <a16:creationId xmlns:a16="http://schemas.microsoft.com/office/drawing/2014/main" id="{D485E1E2-E68F-41B4-837A-C7279D53389B}"/>
              </a:ext>
            </a:extLst>
          </p:cNvPr>
          <p:cNvSpPr>
            <a:spLocks noGrp="1"/>
          </p:cNvSpPr>
          <p:nvPr>
            <p:ph type="body" idx="1"/>
          </p:nvPr>
        </p:nvSpPr>
        <p:spPr/>
        <p:txBody>
          <a:bodyPr>
            <a:normAutofit/>
          </a:bodyPr>
          <a:lstStyle/>
          <a:p>
            <a:r>
              <a:rPr lang="en-US" sz="1600" dirty="0"/>
              <a:t>Physical consequences – women 65-74</a:t>
            </a:r>
            <a:endParaRPr lang="sr-Latn-RS" sz="1600" dirty="0"/>
          </a:p>
        </p:txBody>
      </p:sp>
      <p:sp>
        <p:nvSpPr>
          <p:cNvPr id="6" name="Text Placeholder 5">
            <a:extLst>
              <a:ext uri="{FF2B5EF4-FFF2-40B4-BE49-F238E27FC236}">
                <a16:creationId xmlns:a16="http://schemas.microsoft.com/office/drawing/2014/main" id="{B55A2B63-09DA-4EF0-B481-264AEDCB93B1}"/>
              </a:ext>
            </a:extLst>
          </p:cNvPr>
          <p:cNvSpPr>
            <a:spLocks noGrp="1"/>
          </p:cNvSpPr>
          <p:nvPr>
            <p:ph type="body" sz="quarter" idx="3"/>
          </p:nvPr>
        </p:nvSpPr>
        <p:spPr/>
        <p:txBody>
          <a:bodyPr>
            <a:normAutofit/>
          </a:bodyPr>
          <a:lstStyle/>
          <a:p>
            <a:r>
              <a:rPr lang="en-US" sz="1600" dirty="0"/>
              <a:t>Psychological consequences – women 65-74</a:t>
            </a:r>
            <a:endParaRPr lang="sr-Latn-RS" sz="1600" dirty="0"/>
          </a:p>
        </p:txBody>
      </p:sp>
      <p:graphicFrame>
        <p:nvGraphicFramePr>
          <p:cNvPr id="8" name="Content Placeholder 7">
            <a:extLst>
              <a:ext uri="{FF2B5EF4-FFF2-40B4-BE49-F238E27FC236}">
                <a16:creationId xmlns:a16="http://schemas.microsoft.com/office/drawing/2014/main" id="{EFD992B9-8D77-4868-9CBE-88F37899B8AC}"/>
              </a:ext>
            </a:extLst>
          </p:cNvPr>
          <p:cNvGraphicFramePr>
            <a:graphicFrameLocks noGrp="1"/>
          </p:cNvGraphicFramePr>
          <p:nvPr>
            <p:ph sz="half" idx="2"/>
            <p:extLst>
              <p:ext uri="{D42A27DB-BD31-4B8C-83A1-F6EECF244321}">
                <p14:modId xmlns:p14="http://schemas.microsoft.com/office/powerpoint/2010/main" val="2635572819"/>
              </p:ext>
            </p:extLst>
          </p:nvPr>
        </p:nvGraphicFramePr>
        <p:xfrm>
          <a:off x="910101" y="2243327"/>
          <a:ext cx="4734796" cy="347472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ontent Placeholder 8">
            <a:extLst>
              <a:ext uri="{FF2B5EF4-FFF2-40B4-BE49-F238E27FC236}">
                <a16:creationId xmlns:a16="http://schemas.microsoft.com/office/drawing/2014/main" id="{89117BCF-E649-4156-8D57-FDD5CE445522}"/>
              </a:ext>
            </a:extLst>
          </p:cNvPr>
          <p:cNvGraphicFramePr>
            <a:graphicFrameLocks noGrp="1"/>
          </p:cNvGraphicFramePr>
          <p:nvPr>
            <p:ph sz="quarter" idx="4"/>
            <p:extLst>
              <p:ext uri="{D42A27DB-BD31-4B8C-83A1-F6EECF244321}">
                <p14:modId xmlns:p14="http://schemas.microsoft.com/office/powerpoint/2010/main" val="1774175524"/>
              </p:ext>
            </p:extLst>
          </p:nvPr>
        </p:nvGraphicFramePr>
        <p:xfrm>
          <a:off x="6171510" y="2505075"/>
          <a:ext cx="4854575" cy="36845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05869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5AE93BF-5FE2-4844-B318-CB725949B2B5}"/>
              </a:ext>
            </a:extLst>
          </p:cNvPr>
          <p:cNvSpPr>
            <a:spLocks noGrp="1"/>
          </p:cNvSpPr>
          <p:nvPr>
            <p:ph type="title"/>
          </p:nvPr>
        </p:nvSpPr>
        <p:spPr/>
        <p:txBody>
          <a:bodyPr/>
          <a:lstStyle/>
          <a:p>
            <a:r>
              <a:rPr lang="en-US" dirty="0"/>
              <a:t>Self reported health status by experience of violence</a:t>
            </a:r>
            <a:endParaRPr lang="sr-Latn-RS" dirty="0"/>
          </a:p>
        </p:txBody>
      </p:sp>
      <p:graphicFrame>
        <p:nvGraphicFramePr>
          <p:cNvPr id="9" name="Content Placeholder 8">
            <a:extLst>
              <a:ext uri="{FF2B5EF4-FFF2-40B4-BE49-F238E27FC236}">
                <a16:creationId xmlns:a16="http://schemas.microsoft.com/office/drawing/2014/main" id="{62F30A25-78C5-472C-87E3-A56179C26C1B}"/>
              </a:ext>
            </a:extLst>
          </p:cNvPr>
          <p:cNvGraphicFramePr>
            <a:graphicFrameLocks noGrp="1"/>
          </p:cNvGraphicFramePr>
          <p:nvPr>
            <p:ph idx="1"/>
            <p:extLst>
              <p:ext uri="{D42A27DB-BD31-4B8C-83A1-F6EECF244321}">
                <p14:modId xmlns:p14="http://schemas.microsoft.com/office/powerpoint/2010/main" val="2223170257"/>
              </p:ext>
            </p:extLst>
          </p:nvPr>
        </p:nvGraphicFramePr>
        <p:xfrm>
          <a:off x="1077913" y="2427288"/>
          <a:ext cx="9948862" cy="3513137"/>
        </p:xfrm>
        <a:graphic>
          <a:graphicData uri="http://schemas.openxmlformats.org/drawingml/2006/chart">
            <c:chart xmlns:c="http://schemas.openxmlformats.org/drawingml/2006/chart" xmlns:r="http://schemas.openxmlformats.org/officeDocument/2006/relationships" r:id="rId2"/>
          </a:graphicData>
        </a:graphic>
      </p:graphicFrame>
      <p:cxnSp>
        <p:nvCxnSpPr>
          <p:cNvPr id="10" name="Straight Connector 9">
            <a:extLst>
              <a:ext uri="{FF2B5EF4-FFF2-40B4-BE49-F238E27FC236}">
                <a16:creationId xmlns:a16="http://schemas.microsoft.com/office/drawing/2014/main" id="{6D09F6BA-763C-48EB-A120-042CC0A99947}"/>
              </a:ext>
            </a:extLst>
          </p:cNvPr>
          <p:cNvCxnSpPr>
            <a:cxnSpLocks/>
          </p:cNvCxnSpPr>
          <p:nvPr/>
        </p:nvCxnSpPr>
        <p:spPr>
          <a:xfrm flipH="1">
            <a:off x="1743456" y="4407027"/>
            <a:ext cx="8782812" cy="0"/>
          </a:xfrm>
          <a:prstGeom prst="line">
            <a:avLst/>
          </a:prstGeom>
          <a:ln w="19050">
            <a:solidFill>
              <a:srgbClr val="C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86891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FDBEA07-A1D3-4F9E-859B-DE0EDC864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3E87B83-CF96-4EE7-950F-863990226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658" y="-55810"/>
            <a:ext cx="6859721" cy="69679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4" name="Freeform: Shape 13">
            <a:extLst>
              <a:ext uri="{FF2B5EF4-FFF2-40B4-BE49-F238E27FC236}">
                <a16:creationId xmlns:a16="http://schemas.microsoft.com/office/drawing/2014/main" id="{407ADFB6-F59B-415B-9EC6-BDB61786C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4516" y="-50314"/>
            <a:ext cx="6858005" cy="6967903"/>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 name="Title 3">
            <a:extLst>
              <a:ext uri="{FF2B5EF4-FFF2-40B4-BE49-F238E27FC236}">
                <a16:creationId xmlns:a16="http://schemas.microsoft.com/office/drawing/2014/main" id="{775465E7-B002-4534-BC50-E368EFEB2EBA}"/>
              </a:ext>
            </a:extLst>
          </p:cNvPr>
          <p:cNvSpPr>
            <a:spLocks noGrp="1"/>
          </p:cNvSpPr>
          <p:nvPr>
            <p:ph type="ctrTitle"/>
          </p:nvPr>
        </p:nvSpPr>
        <p:spPr>
          <a:xfrm>
            <a:off x="1084728" y="2844177"/>
            <a:ext cx="4272646" cy="1916084"/>
          </a:xfrm>
        </p:spPr>
        <p:txBody>
          <a:bodyPr>
            <a:normAutofit/>
          </a:bodyPr>
          <a:lstStyle/>
          <a:p>
            <a:r>
              <a:rPr lang="en-US" dirty="0"/>
              <a:t>Reporting and help seeking</a:t>
            </a:r>
            <a:endParaRPr lang="sr-Latn-RS" dirty="0"/>
          </a:p>
        </p:txBody>
      </p:sp>
      <p:sp>
        <p:nvSpPr>
          <p:cNvPr id="16" name="Rectangle 15">
            <a:extLst>
              <a:ext uri="{FF2B5EF4-FFF2-40B4-BE49-F238E27FC236}">
                <a16:creationId xmlns:a16="http://schemas.microsoft.com/office/drawing/2014/main" id="{B19BE792-26DE-40FA-A8C8-F3D6378FC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88933" y="-21461"/>
            <a:ext cx="1703094" cy="174602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3">
            <a:extLst>
              <a:ext uri="{FF2B5EF4-FFF2-40B4-BE49-F238E27FC236}">
                <a16:creationId xmlns:a16="http://schemas.microsoft.com/office/drawing/2014/main" id="{11CBEA76-37A2-4726-8123-EBCACA12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88055" y="-22336"/>
            <a:ext cx="1704847" cy="1746021"/>
          </a:xfrm>
          <a:custGeom>
            <a:avLst/>
            <a:gdLst>
              <a:gd name="connsiteX0" fmla="*/ 0 w 3488602"/>
              <a:gd name="connsiteY0" fmla="*/ 0 h 3433573"/>
              <a:gd name="connsiteX1" fmla="*/ 3488602 w 3488602"/>
              <a:gd name="connsiteY1" fmla="*/ 0 h 3433573"/>
              <a:gd name="connsiteX2" fmla="*/ 3488602 w 3488602"/>
              <a:gd name="connsiteY2" fmla="*/ 3433573 h 3433573"/>
              <a:gd name="connsiteX3" fmla="*/ 0 w 3488602"/>
              <a:gd name="connsiteY3" fmla="*/ 3433573 h 3433573"/>
              <a:gd name="connsiteX4" fmla="*/ 0 w 3488602"/>
              <a:gd name="connsiteY4" fmla="*/ 0 h 3433573"/>
              <a:gd name="connsiteX0" fmla="*/ 0 w 3488602"/>
              <a:gd name="connsiteY0" fmla="*/ 0 h 3433573"/>
              <a:gd name="connsiteX1" fmla="*/ 3488602 w 3488602"/>
              <a:gd name="connsiteY1" fmla="*/ 0 h 3433573"/>
              <a:gd name="connsiteX2" fmla="*/ 0 w 3488602"/>
              <a:gd name="connsiteY2" fmla="*/ 3433573 h 3433573"/>
              <a:gd name="connsiteX3" fmla="*/ 0 w 3488602"/>
              <a:gd name="connsiteY3" fmla="*/ 0 h 3433573"/>
            </a:gdLst>
            <a:ahLst/>
            <a:cxnLst>
              <a:cxn ang="0">
                <a:pos x="connsiteX0" y="connsiteY0"/>
              </a:cxn>
              <a:cxn ang="0">
                <a:pos x="connsiteX1" y="connsiteY1"/>
              </a:cxn>
              <a:cxn ang="0">
                <a:pos x="connsiteX2" y="connsiteY2"/>
              </a:cxn>
              <a:cxn ang="0">
                <a:pos x="connsiteX3" y="connsiteY3"/>
              </a:cxn>
            </a:cxnLst>
            <a:rect l="l" t="t" r="r" b="b"/>
            <a:pathLst>
              <a:path w="3488602" h="3433573">
                <a:moveTo>
                  <a:pt x="0" y="0"/>
                </a:moveTo>
                <a:lnTo>
                  <a:pt x="3488602" y="0"/>
                </a:lnTo>
                <a:lnTo>
                  <a:pt x="0" y="3433573"/>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CDDA81B4-3959-48A2-823E-19B014A03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78388" y="1692178"/>
            <a:ext cx="1724184" cy="174602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5B8CC051-49B8-488A-B0AD-50A29E1D32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968949" y="1703064"/>
            <a:ext cx="1744539" cy="862967"/>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4" name="Freeform: Shape 23">
            <a:extLst>
              <a:ext uri="{FF2B5EF4-FFF2-40B4-BE49-F238E27FC236}">
                <a16:creationId xmlns:a16="http://schemas.microsoft.com/office/drawing/2014/main" id="{A49FB65E-C02E-4FD7-B476-0B213C638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968949" y="2566032"/>
            <a:ext cx="1744539" cy="862967"/>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6" name="Rectangle 25">
            <a:extLst>
              <a:ext uri="{FF2B5EF4-FFF2-40B4-BE49-F238E27FC236}">
                <a16:creationId xmlns:a16="http://schemas.microsoft.com/office/drawing/2014/main" id="{FB7EBD78-005D-4F93-BEA0-95DF292B38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38250" y="-24765"/>
            <a:ext cx="3427285" cy="347680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8CB81301-287D-4882-AD9B-E44D8E122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4500" y="178410"/>
            <a:ext cx="3070455" cy="30704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122F9F7-A178-468E-AF59-8DD67246E4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22799" y="4271951"/>
            <a:ext cx="3435362" cy="17460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76420B0A-CC71-4BD3-BA69-E9B2B6F1E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6122814" y="4271933"/>
            <a:ext cx="3435331" cy="1746022"/>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4" name="Rectangle 33">
            <a:extLst>
              <a:ext uri="{FF2B5EF4-FFF2-40B4-BE49-F238E27FC236}">
                <a16:creationId xmlns:a16="http://schemas.microsoft.com/office/drawing/2014/main" id="{E5048351-EA66-4465-9CB8-25B4C5E680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34228" y="3406574"/>
            <a:ext cx="3435330" cy="34768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
            <a:extLst>
              <a:ext uri="{FF2B5EF4-FFF2-40B4-BE49-F238E27FC236}">
                <a16:creationId xmlns:a16="http://schemas.microsoft.com/office/drawing/2014/main" id="{BC467846-2355-4572-AC5B-89B9FFFBAA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457" y="3427799"/>
            <a:ext cx="3484541" cy="3434283"/>
          </a:xfrm>
          <a:custGeom>
            <a:avLst/>
            <a:gdLst>
              <a:gd name="connsiteX0" fmla="*/ 0 w 3488602"/>
              <a:gd name="connsiteY0" fmla="*/ 0 h 3433573"/>
              <a:gd name="connsiteX1" fmla="*/ 3488602 w 3488602"/>
              <a:gd name="connsiteY1" fmla="*/ 0 h 3433573"/>
              <a:gd name="connsiteX2" fmla="*/ 3488602 w 3488602"/>
              <a:gd name="connsiteY2" fmla="*/ 3433573 h 3433573"/>
              <a:gd name="connsiteX3" fmla="*/ 0 w 3488602"/>
              <a:gd name="connsiteY3" fmla="*/ 3433573 h 3433573"/>
              <a:gd name="connsiteX4" fmla="*/ 0 w 3488602"/>
              <a:gd name="connsiteY4" fmla="*/ 0 h 3433573"/>
              <a:gd name="connsiteX0" fmla="*/ 0 w 3488602"/>
              <a:gd name="connsiteY0" fmla="*/ 0 h 3433573"/>
              <a:gd name="connsiteX1" fmla="*/ 3488602 w 3488602"/>
              <a:gd name="connsiteY1" fmla="*/ 0 h 3433573"/>
              <a:gd name="connsiteX2" fmla="*/ 0 w 3488602"/>
              <a:gd name="connsiteY2" fmla="*/ 3433573 h 3433573"/>
              <a:gd name="connsiteX3" fmla="*/ 0 w 3488602"/>
              <a:gd name="connsiteY3" fmla="*/ 0 h 3433573"/>
            </a:gdLst>
            <a:ahLst/>
            <a:cxnLst>
              <a:cxn ang="0">
                <a:pos x="connsiteX0" y="connsiteY0"/>
              </a:cxn>
              <a:cxn ang="0">
                <a:pos x="connsiteX1" y="connsiteY1"/>
              </a:cxn>
              <a:cxn ang="0">
                <a:pos x="connsiteX2" y="connsiteY2"/>
              </a:cxn>
              <a:cxn ang="0">
                <a:pos x="connsiteX3" y="connsiteY3"/>
              </a:cxn>
            </a:cxnLst>
            <a:rect l="l" t="t" r="r" b="b"/>
            <a:pathLst>
              <a:path w="3488602" h="3433573">
                <a:moveTo>
                  <a:pt x="0" y="0"/>
                </a:moveTo>
                <a:lnTo>
                  <a:pt x="3488602" y="0"/>
                </a:lnTo>
                <a:lnTo>
                  <a:pt x="0" y="343357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53852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D828C-DF28-4DD5-8C2D-072AB708351D}"/>
              </a:ext>
            </a:extLst>
          </p:cNvPr>
          <p:cNvSpPr>
            <a:spLocks noGrp="1"/>
          </p:cNvSpPr>
          <p:nvPr>
            <p:ph type="title"/>
          </p:nvPr>
        </p:nvSpPr>
        <p:spPr/>
        <p:txBody>
          <a:bodyPr/>
          <a:lstStyle/>
          <a:p>
            <a:r>
              <a:rPr lang="en-US" dirty="0"/>
              <a:t>Reporting</a:t>
            </a:r>
            <a:endParaRPr lang="sr-Latn-RS" dirty="0"/>
          </a:p>
        </p:txBody>
      </p:sp>
      <p:sp>
        <p:nvSpPr>
          <p:cNvPr id="3" name="Content Placeholder 2">
            <a:extLst>
              <a:ext uri="{FF2B5EF4-FFF2-40B4-BE49-F238E27FC236}">
                <a16:creationId xmlns:a16="http://schemas.microsoft.com/office/drawing/2014/main" id="{6F9F2EBB-1618-439C-AF2A-C7F046764220}"/>
              </a:ext>
            </a:extLst>
          </p:cNvPr>
          <p:cNvSpPr>
            <a:spLocks noGrp="1"/>
          </p:cNvSpPr>
          <p:nvPr>
            <p:ph sz="half" idx="1"/>
          </p:nvPr>
        </p:nvSpPr>
        <p:spPr/>
        <p:txBody>
          <a:bodyPr>
            <a:normAutofit/>
          </a:bodyPr>
          <a:lstStyle/>
          <a:p>
            <a:pPr marL="342900" lvl="0" indent="-342900" algn="just">
              <a:buFont typeface="Symbol" panose="05050102010706020507" pitchFamily="18" charset="2"/>
              <a:buChar char=""/>
            </a:pPr>
            <a:r>
              <a:rPr lang="en-GB" sz="1800" dirty="0">
                <a:solidFill>
                  <a:srgbClr val="000000"/>
                </a:solidFill>
                <a:effectLst/>
                <a:latin typeface="Calibri" panose="020F0502020204030204" pitchFamily="34" charset="0"/>
                <a:ea typeface="Calibri" panose="020F0502020204030204" pitchFamily="34" charset="0"/>
              </a:rPr>
              <a:t>Women report their most severe experiences of violence to the police or other institutions and organizations in extremely small proportion. </a:t>
            </a:r>
            <a:endParaRPr lang="sr-Latn-RS" sz="1800" dirty="0">
              <a:effectLst/>
              <a:latin typeface="Calibri" panose="020F0502020204030204" pitchFamily="34" charset="0"/>
              <a:ea typeface="Calibri" panose="020F0502020204030204" pitchFamily="34" charset="0"/>
            </a:endParaRPr>
          </a:p>
          <a:p>
            <a:pPr marL="342900" lvl="0" indent="-342900" algn="just">
              <a:buFont typeface="Symbol" panose="05050102010706020507" pitchFamily="18" charset="2"/>
              <a:buChar char=""/>
            </a:pPr>
            <a:r>
              <a:rPr lang="en-GB" sz="1800" dirty="0">
                <a:solidFill>
                  <a:srgbClr val="000000"/>
                </a:solidFill>
                <a:effectLst/>
                <a:latin typeface="Calibri" panose="020F0502020204030204" pitchFamily="34" charset="0"/>
                <a:ea typeface="Calibri" panose="020F0502020204030204" pitchFamily="34" charset="0"/>
              </a:rPr>
              <a:t>There is tendency to report in slightly higher proportion the most severe incidents of non-partner than partner violence.</a:t>
            </a:r>
            <a:endParaRPr lang="sr-Latn-RS" sz="1800" dirty="0">
              <a:effectLst/>
              <a:latin typeface="Calibri" panose="020F0502020204030204" pitchFamily="34" charset="0"/>
              <a:ea typeface="Calibri" panose="020F0502020204030204" pitchFamily="34" charset="0"/>
            </a:endParaRPr>
          </a:p>
          <a:p>
            <a:endParaRPr lang="sr-Latn-RS" dirty="0"/>
          </a:p>
        </p:txBody>
      </p:sp>
      <p:graphicFrame>
        <p:nvGraphicFramePr>
          <p:cNvPr id="5" name="Content Placeholder 4">
            <a:extLst>
              <a:ext uri="{FF2B5EF4-FFF2-40B4-BE49-F238E27FC236}">
                <a16:creationId xmlns:a16="http://schemas.microsoft.com/office/drawing/2014/main" id="{3C8C003A-577A-4C63-9F74-24A5729CA4AA}"/>
              </a:ext>
            </a:extLst>
          </p:cNvPr>
          <p:cNvGraphicFramePr>
            <a:graphicFrameLocks noGrp="1"/>
          </p:cNvGraphicFramePr>
          <p:nvPr>
            <p:ph sz="half" idx="2"/>
            <p:extLst>
              <p:ext uri="{D42A27DB-BD31-4B8C-83A1-F6EECF244321}">
                <p14:modId xmlns:p14="http://schemas.microsoft.com/office/powerpoint/2010/main" val="3346582346"/>
              </p:ext>
            </p:extLst>
          </p:nvPr>
        </p:nvGraphicFramePr>
        <p:xfrm>
          <a:off x="6172200" y="2227263"/>
          <a:ext cx="4854575" cy="394970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2ED69BF-9594-4399-ABFB-EF531CA412B4}"/>
              </a:ext>
            </a:extLst>
          </p:cNvPr>
          <p:cNvSpPr txBox="1"/>
          <p:nvPr/>
        </p:nvSpPr>
        <p:spPr>
          <a:xfrm>
            <a:off x="6327649" y="1304544"/>
            <a:ext cx="5193792" cy="461665"/>
          </a:xfrm>
          <a:prstGeom prst="rect">
            <a:avLst/>
          </a:prstGeom>
          <a:noFill/>
        </p:spPr>
        <p:txBody>
          <a:bodyPr wrap="square" rtlCol="0">
            <a:spAutoFit/>
          </a:bodyPr>
          <a:lstStyle/>
          <a:p>
            <a:r>
              <a:rPr lang="en-GB" sz="1200" b="1" i="1" dirty="0">
                <a:effectLst/>
                <a:latin typeface="Calibri" panose="020F0502020204030204" pitchFamily="34" charset="0"/>
                <a:ea typeface="Calibri" panose="020F0502020204030204" pitchFamily="34" charset="0"/>
              </a:rPr>
              <a:t>Share of women 65-74 who experienced current partner violence and reported seeking help from   different institutions and organization, (N=121 women), % </a:t>
            </a:r>
            <a:endParaRPr lang="sr-Latn-RS" sz="1200" dirty="0"/>
          </a:p>
        </p:txBody>
      </p:sp>
    </p:spTree>
    <p:extLst>
      <p:ext uri="{BB962C8B-B14F-4D97-AF65-F5344CB8AC3E}">
        <p14:creationId xmlns:p14="http://schemas.microsoft.com/office/powerpoint/2010/main" val="159902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1C08158-5BFB-475E-AFFD-3119675BE1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4F5923A5-3EA5-4A1F-8FB1-6E9E4AC90B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529852"/>
            <a:ext cx="6736976" cy="332814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1850567E-9970-49B5-8036-68DF198AB1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414824" cy="6864873"/>
          </a:xfrm>
          <a:custGeom>
            <a:avLst/>
            <a:gdLst>
              <a:gd name="connsiteX0" fmla="*/ 0 w 3414824"/>
              <a:gd name="connsiteY0" fmla="*/ 3376141 h 6864873"/>
              <a:gd name="connsiteX1" fmla="*/ 3414824 w 3414824"/>
              <a:gd name="connsiteY1" fmla="*/ 3376141 h 6864873"/>
              <a:gd name="connsiteX2" fmla="*/ 0 w 3414824"/>
              <a:gd name="connsiteY2" fmla="*/ 6864873 h 6864873"/>
              <a:gd name="connsiteX3" fmla="*/ 2 w 3414824"/>
              <a:gd name="connsiteY3" fmla="*/ 0 h 6864873"/>
              <a:gd name="connsiteX4" fmla="*/ 3414824 w 3414824"/>
              <a:gd name="connsiteY4" fmla="*/ 0 h 6864873"/>
              <a:gd name="connsiteX5" fmla="*/ 3414824 w 3414824"/>
              <a:gd name="connsiteY5" fmla="*/ 3376140 h 6864873"/>
              <a:gd name="connsiteX6" fmla="*/ 2 w 3414824"/>
              <a:gd name="connsiteY6" fmla="*/ 3376140 h 6864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4824" h="6864873">
                <a:moveTo>
                  <a:pt x="0" y="3376141"/>
                </a:moveTo>
                <a:lnTo>
                  <a:pt x="3414824" y="3376141"/>
                </a:lnTo>
                <a:cubicBezTo>
                  <a:pt x="3414824" y="5302914"/>
                  <a:pt x="1885955" y="6864873"/>
                  <a:pt x="0" y="6864873"/>
                </a:cubicBezTo>
                <a:close/>
                <a:moveTo>
                  <a:pt x="2" y="0"/>
                </a:moveTo>
                <a:lnTo>
                  <a:pt x="3414824" y="0"/>
                </a:lnTo>
                <a:lnTo>
                  <a:pt x="3414824" y="3376140"/>
                </a:lnTo>
                <a:lnTo>
                  <a:pt x="2" y="337614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E3723F8-D2F7-449A-96AA-36B790A80CE1}"/>
              </a:ext>
            </a:extLst>
          </p:cNvPr>
          <p:cNvSpPr>
            <a:spLocks noGrp="1"/>
          </p:cNvSpPr>
          <p:nvPr>
            <p:ph type="title"/>
          </p:nvPr>
        </p:nvSpPr>
        <p:spPr>
          <a:xfrm>
            <a:off x="752476" y="1597958"/>
            <a:ext cx="2401165" cy="2491904"/>
          </a:xfrm>
        </p:spPr>
        <p:txBody>
          <a:bodyPr anchor="t">
            <a:normAutofit/>
          </a:bodyPr>
          <a:lstStyle/>
          <a:p>
            <a:r>
              <a:rPr lang="en-US" sz="2400"/>
              <a:t>Presentation content</a:t>
            </a:r>
            <a:endParaRPr lang="sr-Latn-RS" sz="2400"/>
          </a:p>
        </p:txBody>
      </p:sp>
      <p:sp>
        <p:nvSpPr>
          <p:cNvPr id="15" name="Freeform: Shape 14">
            <a:extLst>
              <a:ext uri="{FF2B5EF4-FFF2-40B4-BE49-F238E27FC236}">
                <a16:creationId xmlns:a16="http://schemas.microsoft.com/office/drawing/2014/main" id="{252F6D40-1969-431D-97A1-D6439AD90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14823" y="-6876"/>
            <a:ext cx="8777176" cy="6871754"/>
          </a:xfrm>
          <a:custGeom>
            <a:avLst/>
            <a:gdLst>
              <a:gd name="connsiteX0" fmla="*/ 0 w 8777176"/>
              <a:gd name="connsiteY0" fmla="*/ 0 h 6871754"/>
              <a:gd name="connsiteX1" fmla="*/ 3414822 w 8777176"/>
              <a:gd name="connsiteY1" fmla="*/ 0 h 6871754"/>
              <a:gd name="connsiteX2" fmla="*/ 3414822 w 8777176"/>
              <a:gd name="connsiteY2" fmla="*/ 6875 h 6871754"/>
              <a:gd name="connsiteX3" fmla="*/ 8777176 w 8777176"/>
              <a:gd name="connsiteY3" fmla="*/ 6875 h 6871754"/>
              <a:gd name="connsiteX4" fmla="*/ 8777176 w 8777176"/>
              <a:gd name="connsiteY4" fmla="*/ 6871754 h 6871754"/>
              <a:gd name="connsiteX5" fmla="*/ 3251085 w 8777176"/>
              <a:gd name="connsiteY5" fmla="*/ 6871754 h 6871754"/>
              <a:gd name="connsiteX6" fmla="*/ 3251085 w 8777176"/>
              <a:gd name="connsiteY6" fmla="*/ 6860643 h 6871754"/>
              <a:gd name="connsiteX7" fmla="*/ 3239098 w 8777176"/>
              <a:gd name="connsiteY7" fmla="*/ 6860334 h 6871754"/>
              <a:gd name="connsiteX8" fmla="*/ 0 w 8777176"/>
              <a:gd name="connsiteY8" fmla="*/ 3376141 h 6871754"/>
              <a:gd name="connsiteX9" fmla="*/ 3251085 w 8777176"/>
              <a:gd name="connsiteY9" fmla="*/ 3376141 h 6871754"/>
              <a:gd name="connsiteX10" fmla="*/ 3251085 w 8777176"/>
              <a:gd name="connsiteY10" fmla="*/ 3376140 h 6871754"/>
              <a:gd name="connsiteX11" fmla="*/ 0 w 8777176"/>
              <a:gd name="connsiteY11" fmla="*/ 3376140 h 6871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77176" h="6871754">
                <a:moveTo>
                  <a:pt x="0" y="0"/>
                </a:moveTo>
                <a:lnTo>
                  <a:pt x="3414822" y="0"/>
                </a:lnTo>
                <a:lnTo>
                  <a:pt x="3414822" y="6875"/>
                </a:lnTo>
                <a:lnTo>
                  <a:pt x="8777176" y="6875"/>
                </a:lnTo>
                <a:lnTo>
                  <a:pt x="8777176" y="6871754"/>
                </a:lnTo>
                <a:lnTo>
                  <a:pt x="3251085" y="6871754"/>
                </a:lnTo>
                <a:lnTo>
                  <a:pt x="3251085" y="6860643"/>
                </a:lnTo>
                <a:lnTo>
                  <a:pt x="3239098" y="6860334"/>
                </a:lnTo>
                <a:cubicBezTo>
                  <a:pt x="1434808" y="6766895"/>
                  <a:pt x="0" y="5242703"/>
                  <a:pt x="0" y="3376141"/>
                </a:cubicBezTo>
                <a:lnTo>
                  <a:pt x="3251085" y="3376141"/>
                </a:lnTo>
                <a:lnTo>
                  <a:pt x="3251085" y="3376140"/>
                </a:lnTo>
                <a:lnTo>
                  <a:pt x="0" y="337614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aphicFrame>
        <p:nvGraphicFramePr>
          <p:cNvPr id="5" name="Content Placeholder 2">
            <a:extLst>
              <a:ext uri="{FF2B5EF4-FFF2-40B4-BE49-F238E27FC236}">
                <a16:creationId xmlns:a16="http://schemas.microsoft.com/office/drawing/2014/main" id="{82A7ACED-A06A-4532-B09A-95F995032B08}"/>
              </a:ext>
            </a:extLst>
          </p:cNvPr>
          <p:cNvGraphicFramePr>
            <a:graphicFrameLocks noGrp="1"/>
          </p:cNvGraphicFramePr>
          <p:nvPr>
            <p:ph idx="1"/>
            <p:extLst>
              <p:ext uri="{D42A27DB-BD31-4B8C-83A1-F6EECF244321}">
                <p14:modId xmlns:p14="http://schemas.microsoft.com/office/powerpoint/2010/main" val="2835988669"/>
              </p:ext>
            </p:extLst>
          </p:nvPr>
        </p:nvGraphicFramePr>
        <p:xfrm>
          <a:off x="4908175" y="773206"/>
          <a:ext cx="6205913" cy="50157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2677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BF60B-637C-4B9B-A70F-52A24B0FB290}"/>
              </a:ext>
            </a:extLst>
          </p:cNvPr>
          <p:cNvSpPr>
            <a:spLocks noGrp="1"/>
          </p:cNvSpPr>
          <p:nvPr>
            <p:ph type="title"/>
          </p:nvPr>
        </p:nvSpPr>
        <p:spPr>
          <a:xfrm>
            <a:off x="1077363" y="720434"/>
            <a:ext cx="5018638" cy="1507376"/>
          </a:xfrm>
        </p:spPr>
        <p:txBody>
          <a:bodyPr/>
          <a:lstStyle/>
          <a:p>
            <a:r>
              <a:rPr lang="en-US" dirty="0"/>
              <a:t>Reasons for not reporting</a:t>
            </a:r>
            <a:endParaRPr lang="sr-Latn-RS" dirty="0"/>
          </a:p>
        </p:txBody>
      </p:sp>
      <p:sp>
        <p:nvSpPr>
          <p:cNvPr id="3" name="Content Placeholder 2">
            <a:extLst>
              <a:ext uri="{FF2B5EF4-FFF2-40B4-BE49-F238E27FC236}">
                <a16:creationId xmlns:a16="http://schemas.microsoft.com/office/drawing/2014/main" id="{BD5E8261-4ACA-46B4-B984-5B4A0C659737}"/>
              </a:ext>
            </a:extLst>
          </p:cNvPr>
          <p:cNvSpPr>
            <a:spLocks noGrp="1"/>
          </p:cNvSpPr>
          <p:nvPr>
            <p:ph sz="half" idx="1"/>
          </p:nvPr>
        </p:nvSpPr>
        <p:spPr/>
        <p:txBody>
          <a:bodyPr>
            <a:normAutofit fontScale="92500" lnSpcReduction="10000"/>
          </a:bodyPr>
          <a:lstStyle/>
          <a:p>
            <a:pPr marL="342900" lvl="0" indent="-342900" algn="just">
              <a:buFont typeface="Symbol" panose="05050102010706020507" pitchFamily="18" charset="2"/>
              <a:buChar char=""/>
            </a:pPr>
            <a:r>
              <a:rPr lang="en-GB" sz="1800" dirty="0">
                <a:solidFill>
                  <a:srgbClr val="000000"/>
                </a:solidFill>
                <a:effectLst/>
                <a:latin typeface="Calibri" panose="020F0502020204030204" pitchFamily="34" charset="0"/>
                <a:ea typeface="Calibri" panose="020F0502020204030204" pitchFamily="34" charset="0"/>
              </a:rPr>
              <a:t>The main reasons given for not reporting violence were the belief that violence should stay in the family and women should deal with it alone, or  incidents were assessed as too minor.</a:t>
            </a:r>
            <a:endParaRPr lang="sr-Latn-RS" sz="1800" dirty="0">
              <a:effectLst/>
              <a:latin typeface="Calibri" panose="020F0502020204030204" pitchFamily="34" charset="0"/>
              <a:ea typeface="Calibri" panose="020F0502020204030204" pitchFamily="34" charset="0"/>
            </a:endParaRPr>
          </a:p>
          <a:p>
            <a:pPr marL="342900" lvl="0" indent="-342900" algn="just">
              <a:buFont typeface="Symbol" panose="05050102010706020507" pitchFamily="18" charset="2"/>
              <a:buChar char=""/>
            </a:pPr>
            <a:r>
              <a:rPr lang="en-GB" sz="1800" dirty="0">
                <a:solidFill>
                  <a:srgbClr val="000000"/>
                </a:solidFill>
                <a:effectLst/>
                <a:latin typeface="Calibri" panose="020F0502020204030204" pitchFamily="34" charset="0"/>
                <a:ea typeface="Calibri" panose="020F0502020204030204" pitchFamily="34" charset="0"/>
              </a:rPr>
              <a:t>In both cases of partner and non-partner violence, women approached in higher proportion medical facilities and assistance than police or any other support service.</a:t>
            </a:r>
            <a:endParaRPr lang="sr-Latn-RS" sz="1800" dirty="0">
              <a:effectLst/>
              <a:latin typeface="Calibri" panose="020F0502020204030204" pitchFamily="34" charset="0"/>
              <a:ea typeface="Calibri" panose="020F0502020204030204" pitchFamily="34" charset="0"/>
            </a:endParaRPr>
          </a:p>
          <a:p>
            <a:pPr marL="342900" lvl="0" indent="-342900" algn="just">
              <a:buFont typeface="Symbol" panose="05050102010706020507" pitchFamily="18" charset="2"/>
              <a:buChar char=""/>
            </a:pPr>
            <a:r>
              <a:rPr lang="en-GB" sz="1800" dirty="0">
                <a:solidFill>
                  <a:srgbClr val="000000"/>
                </a:solidFill>
                <a:effectLst/>
                <a:latin typeface="Calibri" panose="020F0502020204030204" pitchFamily="34" charset="0"/>
                <a:ea typeface="Calibri" panose="020F0502020204030204" pitchFamily="34" charset="0"/>
              </a:rPr>
              <a:t>The coping strategies do not show any systematic action to resolve or leave situation of violence, leaving women without exit strategies, creating pressure to adjust to the situation of violence.</a:t>
            </a:r>
            <a:endParaRPr lang="sr-Latn-RS" sz="1800" dirty="0">
              <a:effectLst/>
              <a:latin typeface="Calibri" panose="020F0502020204030204" pitchFamily="34" charset="0"/>
              <a:ea typeface="Calibri" panose="020F0502020204030204" pitchFamily="34" charset="0"/>
            </a:endParaRPr>
          </a:p>
          <a:p>
            <a:endParaRPr lang="sr-Latn-RS" dirty="0"/>
          </a:p>
        </p:txBody>
      </p:sp>
      <p:graphicFrame>
        <p:nvGraphicFramePr>
          <p:cNvPr id="5" name="Content Placeholder 4">
            <a:extLst>
              <a:ext uri="{FF2B5EF4-FFF2-40B4-BE49-F238E27FC236}">
                <a16:creationId xmlns:a16="http://schemas.microsoft.com/office/drawing/2014/main" id="{CE7A934C-E928-4E6F-B015-EA1D18B048D8}"/>
              </a:ext>
            </a:extLst>
          </p:cNvPr>
          <p:cNvGraphicFramePr>
            <a:graphicFrameLocks noGrp="1"/>
          </p:cNvGraphicFramePr>
          <p:nvPr>
            <p:ph sz="half" idx="2"/>
            <p:extLst>
              <p:ext uri="{D42A27DB-BD31-4B8C-83A1-F6EECF244321}">
                <p14:modId xmlns:p14="http://schemas.microsoft.com/office/powerpoint/2010/main" val="3262041624"/>
              </p:ext>
            </p:extLst>
          </p:nvPr>
        </p:nvGraphicFramePr>
        <p:xfrm>
          <a:off x="6172202" y="1159501"/>
          <a:ext cx="5300472" cy="545652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7A777B90-FB19-4476-9515-CF464AF1BD5A}"/>
              </a:ext>
            </a:extLst>
          </p:cNvPr>
          <p:cNvSpPr txBox="1"/>
          <p:nvPr/>
        </p:nvSpPr>
        <p:spPr>
          <a:xfrm>
            <a:off x="6562345" y="499872"/>
            <a:ext cx="5300472" cy="646331"/>
          </a:xfrm>
          <a:prstGeom prst="rect">
            <a:avLst/>
          </a:prstGeom>
          <a:noFill/>
        </p:spPr>
        <p:txBody>
          <a:bodyPr wrap="square" rtlCol="0">
            <a:spAutoFit/>
          </a:bodyPr>
          <a:lstStyle/>
          <a:p>
            <a:r>
              <a:rPr lang="en-GB" sz="1200" b="1" i="1" dirty="0">
                <a:solidFill>
                  <a:srgbClr val="276E8B"/>
                </a:solidFill>
                <a:effectLst/>
                <a:latin typeface="Calibri" panose="020F0502020204030204" pitchFamily="34" charset="0"/>
                <a:ea typeface="Calibri" panose="020F0502020204030204" pitchFamily="34" charset="0"/>
              </a:rPr>
              <a:t>Women 65-74 who disclosed in the survey the most severe incident of current partner violence, and who did not report it to police by the reasons for not reporting it, %</a:t>
            </a:r>
            <a:endParaRPr lang="sr-Latn-RS" sz="1200" dirty="0"/>
          </a:p>
        </p:txBody>
      </p:sp>
    </p:spTree>
    <p:extLst>
      <p:ext uri="{BB962C8B-B14F-4D97-AF65-F5344CB8AC3E}">
        <p14:creationId xmlns:p14="http://schemas.microsoft.com/office/powerpoint/2010/main" val="763836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E192E3E-68A9-4F36-936C-1C8D0B9EF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Rectangle 12">
            <a:extLst>
              <a:ext uri="{FF2B5EF4-FFF2-40B4-BE49-F238E27FC236}">
                <a16:creationId xmlns:a16="http://schemas.microsoft.com/office/drawing/2014/main" id="{1AF30CFE-E4FF-43C7-90BF-54AABC3A3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FC137C-7F97-41FA-86A1-2E01C38374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8447" y="0"/>
            <a:ext cx="526608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7" name="Freeform: Shape 16">
            <a:extLst>
              <a:ext uri="{FF2B5EF4-FFF2-40B4-BE49-F238E27FC236}">
                <a16:creationId xmlns:a16="http://schemas.microsoft.com/office/drawing/2014/main" id="{D918EA08-F7D2-4D19-9224-994CE251A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21" y="-1"/>
            <a:ext cx="8755258" cy="6858000"/>
          </a:xfrm>
          <a:custGeom>
            <a:avLst/>
            <a:gdLst>
              <a:gd name="connsiteX0" fmla="*/ 0 w 8755258"/>
              <a:gd name="connsiteY0" fmla="*/ 0 h 6858000"/>
              <a:gd name="connsiteX1" fmla="*/ 5326258 w 8755258"/>
              <a:gd name="connsiteY1" fmla="*/ 0 h 6858000"/>
              <a:gd name="connsiteX2" fmla="*/ 5411299 w 8755258"/>
              <a:gd name="connsiteY2" fmla="*/ 0 h 6858000"/>
              <a:gd name="connsiteX3" fmla="*/ 5411299 w 8755258"/>
              <a:gd name="connsiteY3" fmla="*/ 2150 h 6858000"/>
              <a:gd name="connsiteX4" fmla="*/ 5502714 w 8755258"/>
              <a:gd name="connsiteY4" fmla="*/ 4462 h 6858000"/>
              <a:gd name="connsiteX5" fmla="*/ 8755258 w 8755258"/>
              <a:gd name="connsiteY5" fmla="*/ 3429000 h 6858000"/>
              <a:gd name="connsiteX6" fmla="*/ 5502714 w 8755258"/>
              <a:gd name="connsiteY6" fmla="*/ 6853538 h 6858000"/>
              <a:gd name="connsiteX7" fmla="*/ 5411299 w 8755258"/>
              <a:gd name="connsiteY7" fmla="*/ 6855850 h 6858000"/>
              <a:gd name="connsiteX8" fmla="*/ 5411299 w 8755258"/>
              <a:gd name="connsiteY8" fmla="*/ 6857987 h 6858000"/>
              <a:gd name="connsiteX9" fmla="*/ 5326772 w 8755258"/>
              <a:gd name="connsiteY9" fmla="*/ 6857987 h 6858000"/>
              <a:gd name="connsiteX10" fmla="*/ 5326258 w 8755258"/>
              <a:gd name="connsiteY10" fmla="*/ 6858000 h 6858000"/>
              <a:gd name="connsiteX11" fmla="*/ 5325745 w 8755258"/>
              <a:gd name="connsiteY11" fmla="*/ 6857987 h 6858000"/>
              <a:gd name="connsiteX12" fmla="*/ 0 w 8755258"/>
              <a:gd name="connsiteY12" fmla="*/ 685798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755258" h="6858000">
                <a:moveTo>
                  <a:pt x="0" y="0"/>
                </a:moveTo>
                <a:lnTo>
                  <a:pt x="5326258" y="0"/>
                </a:lnTo>
                <a:lnTo>
                  <a:pt x="5411299" y="0"/>
                </a:lnTo>
                <a:lnTo>
                  <a:pt x="5411299" y="2150"/>
                </a:lnTo>
                <a:lnTo>
                  <a:pt x="5502714" y="4462"/>
                </a:lnTo>
                <a:cubicBezTo>
                  <a:pt x="7314494" y="96301"/>
                  <a:pt x="8755258" y="1594397"/>
                  <a:pt x="8755258" y="3429000"/>
                </a:cubicBezTo>
                <a:cubicBezTo>
                  <a:pt x="8755258" y="5263603"/>
                  <a:pt x="7314494" y="6761699"/>
                  <a:pt x="5502714" y="6853538"/>
                </a:cubicBezTo>
                <a:lnTo>
                  <a:pt x="5411299" y="6855850"/>
                </a:lnTo>
                <a:lnTo>
                  <a:pt x="5411299" y="6857987"/>
                </a:lnTo>
                <a:lnTo>
                  <a:pt x="5326772" y="6857987"/>
                </a:lnTo>
                <a:lnTo>
                  <a:pt x="5326258" y="6858000"/>
                </a:lnTo>
                <a:lnTo>
                  <a:pt x="5325745" y="6857987"/>
                </a:lnTo>
                <a:lnTo>
                  <a:pt x="0" y="685798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itle 4">
            <a:extLst>
              <a:ext uri="{FF2B5EF4-FFF2-40B4-BE49-F238E27FC236}">
                <a16:creationId xmlns:a16="http://schemas.microsoft.com/office/drawing/2014/main" id="{F86FB3CC-2526-48C2-9CD7-1B6ED12FD6BC}"/>
              </a:ext>
            </a:extLst>
          </p:cNvPr>
          <p:cNvSpPr>
            <a:spLocks noGrp="1"/>
          </p:cNvSpPr>
          <p:nvPr>
            <p:ph type="title"/>
          </p:nvPr>
        </p:nvSpPr>
        <p:spPr>
          <a:xfrm>
            <a:off x="1084727" y="1597961"/>
            <a:ext cx="6150261" cy="3162300"/>
          </a:xfrm>
        </p:spPr>
        <p:txBody>
          <a:bodyPr vert="horz" lIns="91440" tIns="45720" rIns="91440" bIns="45720" rtlCol="0" anchor="b">
            <a:normAutofit/>
          </a:bodyPr>
          <a:lstStyle/>
          <a:p>
            <a:pPr algn="ctr"/>
            <a:r>
              <a:rPr lang="en-US" dirty="0"/>
              <a:t>Thank you for your attention</a:t>
            </a:r>
            <a:br>
              <a:rPr lang="en-US" dirty="0"/>
            </a:br>
            <a:r>
              <a:rPr lang="en-US" dirty="0">
                <a:sym typeface="Wingdings" panose="05000000000000000000" pitchFamily="2" charset="2"/>
              </a:rPr>
              <a:t></a:t>
            </a:r>
            <a:endParaRPr lang="en-US" dirty="0"/>
          </a:p>
        </p:txBody>
      </p:sp>
      <p:sp>
        <p:nvSpPr>
          <p:cNvPr id="19" name="Rectangle 18">
            <a:extLst>
              <a:ext uri="{FF2B5EF4-FFF2-40B4-BE49-F238E27FC236}">
                <a16:creationId xmlns:a16="http://schemas.microsoft.com/office/drawing/2014/main" id="{1A7B0098-64CB-4CA2-913F-B6361A6406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35493" y="-1"/>
            <a:ext cx="3458738" cy="34289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34">
            <a:extLst>
              <a:ext uri="{FF2B5EF4-FFF2-40B4-BE49-F238E27FC236}">
                <a16:creationId xmlns:a16="http://schemas.microsoft.com/office/drawing/2014/main" id="{F058BB3D-7B21-46A3-B0D6-AB9D1578D5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58139" y="-22647"/>
            <a:ext cx="3428989" cy="3474281"/>
          </a:xfrm>
          <a:custGeom>
            <a:avLst/>
            <a:gdLst>
              <a:gd name="connsiteX0" fmla="*/ 0 w 3484819"/>
              <a:gd name="connsiteY0" fmla="*/ 0 h 3430264"/>
              <a:gd name="connsiteX1" fmla="*/ 3484819 w 3484819"/>
              <a:gd name="connsiteY1" fmla="*/ 0 h 3430264"/>
              <a:gd name="connsiteX2" fmla="*/ 3484819 w 3484819"/>
              <a:gd name="connsiteY2" fmla="*/ 3430264 h 3430264"/>
              <a:gd name="connsiteX3" fmla="*/ 0 w 3484819"/>
              <a:gd name="connsiteY3" fmla="*/ 3430264 h 3430264"/>
              <a:gd name="connsiteX4" fmla="*/ 0 w 3484819"/>
              <a:gd name="connsiteY4" fmla="*/ 0 h 3430264"/>
              <a:gd name="connsiteX0" fmla="*/ 0 w 3484819"/>
              <a:gd name="connsiteY0" fmla="*/ 0 h 3430264"/>
              <a:gd name="connsiteX1" fmla="*/ 3484819 w 3484819"/>
              <a:gd name="connsiteY1" fmla="*/ 0 h 3430264"/>
              <a:gd name="connsiteX2" fmla="*/ 0 w 3484819"/>
              <a:gd name="connsiteY2" fmla="*/ 3430264 h 3430264"/>
              <a:gd name="connsiteX3" fmla="*/ 0 w 3484819"/>
              <a:gd name="connsiteY3" fmla="*/ 0 h 3430264"/>
            </a:gdLst>
            <a:ahLst/>
            <a:cxnLst>
              <a:cxn ang="0">
                <a:pos x="connsiteX0" y="connsiteY0"/>
              </a:cxn>
              <a:cxn ang="0">
                <a:pos x="connsiteX1" y="connsiteY1"/>
              </a:cxn>
              <a:cxn ang="0">
                <a:pos x="connsiteX2" y="connsiteY2"/>
              </a:cxn>
              <a:cxn ang="0">
                <a:pos x="connsiteX3" y="connsiteY3"/>
              </a:cxn>
            </a:cxnLst>
            <a:rect l="l" t="t" r="r" b="b"/>
            <a:pathLst>
              <a:path w="3484819" h="3430264">
                <a:moveTo>
                  <a:pt x="0" y="0"/>
                </a:moveTo>
                <a:lnTo>
                  <a:pt x="3484819" y="0"/>
                </a:lnTo>
                <a:lnTo>
                  <a:pt x="0" y="3430264"/>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4D1D6B41-589D-4DD8-9A1B-34C4CF076D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35493" y="3434976"/>
            <a:ext cx="3456507" cy="342898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AE55F008-418D-4A3D-9F43-E50DF4BA7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35493" y="3429002"/>
            <a:ext cx="3456020" cy="1718477"/>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7" name="Freeform: Shape 26">
            <a:extLst>
              <a:ext uri="{FF2B5EF4-FFF2-40B4-BE49-F238E27FC236}">
                <a16:creationId xmlns:a16="http://schemas.microsoft.com/office/drawing/2014/main" id="{B3A964CF-9B08-4310-A326-19181F907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8735493" y="5139536"/>
            <a:ext cx="3456020" cy="1718477"/>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Tree>
    <p:extLst>
      <p:ext uri="{BB962C8B-B14F-4D97-AF65-F5344CB8AC3E}">
        <p14:creationId xmlns:p14="http://schemas.microsoft.com/office/powerpoint/2010/main" val="15819219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875B7-9133-49B7-BFB6-78F96B89E26F}"/>
              </a:ext>
            </a:extLst>
          </p:cNvPr>
          <p:cNvSpPr>
            <a:spLocks noGrp="1"/>
          </p:cNvSpPr>
          <p:nvPr>
            <p:ph type="title"/>
          </p:nvPr>
        </p:nvSpPr>
        <p:spPr/>
        <p:txBody>
          <a:bodyPr>
            <a:normAutofit/>
          </a:bodyPr>
          <a:lstStyle/>
          <a:p>
            <a:r>
              <a:rPr lang="en-US" dirty="0"/>
              <a:t>About survey</a:t>
            </a:r>
            <a:endParaRPr lang="sr-Latn-RS" dirty="0"/>
          </a:p>
        </p:txBody>
      </p:sp>
      <p:sp>
        <p:nvSpPr>
          <p:cNvPr id="3" name="Content Placeholder 2">
            <a:extLst>
              <a:ext uri="{FF2B5EF4-FFF2-40B4-BE49-F238E27FC236}">
                <a16:creationId xmlns:a16="http://schemas.microsoft.com/office/drawing/2014/main" id="{63772826-355C-4B78-AF16-B0B8DA430617}"/>
              </a:ext>
            </a:extLst>
          </p:cNvPr>
          <p:cNvSpPr>
            <a:spLocks noGrp="1"/>
          </p:cNvSpPr>
          <p:nvPr>
            <p:ph sz="half" idx="1"/>
          </p:nvPr>
        </p:nvSpPr>
        <p:spPr/>
        <p:txBody>
          <a:bodyPr>
            <a:normAutofit/>
          </a:bodyPr>
          <a:lstStyle/>
          <a:p>
            <a:r>
              <a:rPr lang="en-US" dirty="0"/>
              <a:t>OSCE-led survey on wellbeing and safety of women in SEE and EE</a:t>
            </a:r>
          </a:p>
          <a:p>
            <a:r>
              <a:rPr lang="en-US" dirty="0"/>
              <a:t>Survey covered: Albania, Bosnia and Herzegovina, Kosovo*, Moldova, Montenegro, North Macedonia, Serbia and Ukraine</a:t>
            </a:r>
          </a:p>
          <a:p>
            <a:r>
              <a:rPr lang="en-US" dirty="0"/>
              <a:t>Over 15000 women interviewed, 1963 women old 65-74</a:t>
            </a:r>
          </a:p>
          <a:p>
            <a:endParaRPr lang="sr-Latn-RS" dirty="0"/>
          </a:p>
        </p:txBody>
      </p:sp>
      <p:graphicFrame>
        <p:nvGraphicFramePr>
          <p:cNvPr id="11" name="Content Placeholder 10">
            <a:extLst>
              <a:ext uri="{FF2B5EF4-FFF2-40B4-BE49-F238E27FC236}">
                <a16:creationId xmlns:a16="http://schemas.microsoft.com/office/drawing/2014/main" id="{A18302AC-6B03-47C5-8969-8C3F541DD7D7}"/>
              </a:ext>
            </a:extLst>
          </p:cNvPr>
          <p:cNvGraphicFramePr>
            <a:graphicFrameLocks noGrp="1"/>
          </p:cNvGraphicFramePr>
          <p:nvPr>
            <p:ph sz="half" idx="2"/>
            <p:extLst>
              <p:ext uri="{D42A27DB-BD31-4B8C-83A1-F6EECF244321}">
                <p14:modId xmlns:p14="http://schemas.microsoft.com/office/powerpoint/2010/main" val="1439225613"/>
              </p:ext>
            </p:extLst>
          </p:nvPr>
        </p:nvGraphicFramePr>
        <p:xfrm>
          <a:off x="6172200" y="2227263"/>
          <a:ext cx="4854575" cy="39497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7EA11FC6-FCBA-462D-888A-85DBA89A2C5D}"/>
              </a:ext>
            </a:extLst>
          </p:cNvPr>
          <p:cNvSpPr txBox="1"/>
          <p:nvPr/>
        </p:nvSpPr>
        <p:spPr>
          <a:xfrm>
            <a:off x="6705600" y="1941095"/>
            <a:ext cx="3412601" cy="307777"/>
          </a:xfrm>
          <a:prstGeom prst="rect">
            <a:avLst/>
          </a:prstGeom>
          <a:noFill/>
        </p:spPr>
        <p:txBody>
          <a:bodyPr wrap="none" rtlCol="0">
            <a:spAutoFit/>
          </a:bodyPr>
          <a:lstStyle/>
          <a:p>
            <a:r>
              <a:rPr lang="en-US" sz="1400" b="1" dirty="0"/>
              <a:t>Sample size of women 65-74 by country</a:t>
            </a:r>
            <a:endParaRPr lang="sr-Latn-RS" sz="1400" b="1" dirty="0"/>
          </a:p>
        </p:txBody>
      </p:sp>
      <p:sp>
        <p:nvSpPr>
          <p:cNvPr id="4" name="TextBox 3">
            <a:extLst>
              <a:ext uri="{FF2B5EF4-FFF2-40B4-BE49-F238E27FC236}">
                <a16:creationId xmlns:a16="http://schemas.microsoft.com/office/drawing/2014/main" id="{564D808E-697C-42AE-8899-1A00828A8722}"/>
              </a:ext>
            </a:extLst>
          </p:cNvPr>
          <p:cNvSpPr txBox="1"/>
          <p:nvPr/>
        </p:nvSpPr>
        <p:spPr>
          <a:xfrm>
            <a:off x="1100242" y="5715195"/>
            <a:ext cx="4896678" cy="646331"/>
          </a:xfrm>
          <a:prstGeom prst="rect">
            <a:avLst/>
          </a:prstGeom>
          <a:noFill/>
        </p:spPr>
        <p:txBody>
          <a:bodyPr wrap="square" rtlCol="0">
            <a:spAutoFit/>
          </a:bodyPr>
          <a:lstStyle/>
          <a:p>
            <a:r>
              <a:rPr lang="en-US" sz="1200" b="0" i="0" dirty="0">
                <a:solidFill>
                  <a:srgbClr val="222222"/>
                </a:solidFill>
                <a:effectLst/>
                <a:latin typeface="Calibri" panose="020F0502020204030204" pitchFamily="34" charset="0"/>
              </a:rPr>
              <a:t>* This designation is without prejudice to positions on status and is in line with UNSCR 1244/1999 and the ICJ Opinion on the Kosovo declaration of independence. </a:t>
            </a:r>
            <a:endParaRPr lang="sr-Latn-RS" sz="1200" dirty="0"/>
          </a:p>
        </p:txBody>
      </p:sp>
    </p:spTree>
    <p:extLst>
      <p:ext uri="{BB962C8B-B14F-4D97-AF65-F5344CB8AC3E}">
        <p14:creationId xmlns:p14="http://schemas.microsoft.com/office/powerpoint/2010/main" val="425645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FDBEA07-A1D3-4F9E-859B-DE0EDC864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3E87B83-CF96-4EE7-950F-863990226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658" y="-55810"/>
            <a:ext cx="6859721" cy="69679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5" name="Freeform: Shape 14">
            <a:extLst>
              <a:ext uri="{FF2B5EF4-FFF2-40B4-BE49-F238E27FC236}">
                <a16:creationId xmlns:a16="http://schemas.microsoft.com/office/drawing/2014/main" id="{407ADFB6-F59B-415B-9EC6-BDB61786C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4516" y="-50314"/>
            <a:ext cx="6858005" cy="6967903"/>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 name="Title 4">
            <a:extLst>
              <a:ext uri="{FF2B5EF4-FFF2-40B4-BE49-F238E27FC236}">
                <a16:creationId xmlns:a16="http://schemas.microsoft.com/office/drawing/2014/main" id="{14929453-E487-4D63-AAA9-F7DFA779E9CB}"/>
              </a:ext>
            </a:extLst>
          </p:cNvPr>
          <p:cNvSpPr>
            <a:spLocks noGrp="1"/>
          </p:cNvSpPr>
          <p:nvPr>
            <p:ph type="ctrTitle"/>
          </p:nvPr>
        </p:nvSpPr>
        <p:spPr>
          <a:xfrm>
            <a:off x="1084728" y="2844177"/>
            <a:ext cx="4272646" cy="1916084"/>
          </a:xfrm>
        </p:spPr>
        <p:txBody>
          <a:bodyPr>
            <a:normAutofit/>
          </a:bodyPr>
          <a:lstStyle/>
          <a:p>
            <a:r>
              <a:rPr lang="en-US" dirty="0"/>
              <a:t>Prevalence</a:t>
            </a:r>
            <a:endParaRPr lang="sr-Latn-RS" dirty="0"/>
          </a:p>
        </p:txBody>
      </p:sp>
      <p:sp>
        <p:nvSpPr>
          <p:cNvPr id="17" name="Rectangle 16">
            <a:extLst>
              <a:ext uri="{FF2B5EF4-FFF2-40B4-BE49-F238E27FC236}">
                <a16:creationId xmlns:a16="http://schemas.microsoft.com/office/drawing/2014/main" id="{B19BE792-26DE-40FA-A8C8-F3D6378FC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88933" y="-21461"/>
            <a:ext cx="1703094" cy="174602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3">
            <a:extLst>
              <a:ext uri="{FF2B5EF4-FFF2-40B4-BE49-F238E27FC236}">
                <a16:creationId xmlns:a16="http://schemas.microsoft.com/office/drawing/2014/main" id="{11CBEA76-37A2-4726-8123-EBCACA12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88055" y="-22336"/>
            <a:ext cx="1704847" cy="1746021"/>
          </a:xfrm>
          <a:custGeom>
            <a:avLst/>
            <a:gdLst>
              <a:gd name="connsiteX0" fmla="*/ 0 w 3488602"/>
              <a:gd name="connsiteY0" fmla="*/ 0 h 3433573"/>
              <a:gd name="connsiteX1" fmla="*/ 3488602 w 3488602"/>
              <a:gd name="connsiteY1" fmla="*/ 0 h 3433573"/>
              <a:gd name="connsiteX2" fmla="*/ 3488602 w 3488602"/>
              <a:gd name="connsiteY2" fmla="*/ 3433573 h 3433573"/>
              <a:gd name="connsiteX3" fmla="*/ 0 w 3488602"/>
              <a:gd name="connsiteY3" fmla="*/ 3433573 h 3433573"/>
              <a:gd name="connsiteX4" fmla="*/ 0 w 3488602"/>
              <a:gd name="connsiteY4" fmla="*/ 0 h 3433573"/>
              <a:gd name="connsiteX0" fmla="*/ 0 w 3488602"/>
              <a:gd name="connsiteY0" fmla="*/ 0 h 3433573"/>
              <a:gd name="connsiteX1" fmla="*/ 3488602 w 3488602"/>
              <a:gd name="connsiteY1" fmla="*/ 0 h 3433573"/>
              <a:gd name="connsiteX2" fmla="*/ 0 w 3488602"/>
              <a:gd name="connsiteY2" fmla="*/ 3433573 h 3433573"/>
              <a:gd name="connsiteX3" fmla="*/ 0 w 3488602"/>
              <a:gd name="connsiteY3" fmla="*/ 0 h 3433573"/>
            </a:gdLst>
            <a:ahLst/>
            <a:cxnLst>
              <a:cxn ang="0">
                <a:pos x="connsiteX0" y="connsiteY0"/>
              </a:cxn>
              <a:cxn ang="0">
                <a:pos x="connsiteX1" y="connsiteY1"/>
              </a:cxn>
              <a:cxn ang="0">
                <a:pos x="connsiteX2" y="connsiteY2"/>
              </a:cxn>
              <a:cxn ang="0">
                <a:pos x="connsiteX3" y="connsiteY3"/>
              </a:cxn>
            </a:cxnLst>
            <a:rect l="l" t="t" r="r" b="b"/>
            <a:pathLst>
              <a:path w="3488602" h="3433573">
                <a:moveTo>
                  <a:pt x="0" y="0"/>
                </a:moveTo>
                <a:lnTo>
                  <a:pt x="3488602" y="0"/>
                </a:lnTo>
                <a:lnTo>
                  <a:pt x="0" y="3433573"/>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DDA81B4-3959-48A2-823E-19B014A03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78388" y="1692178"/>
            <a:ext cx="1724184" cy="174602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5B8CC051-49B8-488A-B0AD-50A29E1D32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968949" y="1703064"/>
            <a:ext cx="1744539" cy="862967"/>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5" name="Freeform: Shape 24">
            <a:extLst>
              <a:ext uri="{FF2B5EF4-FFF2-40B4-BE49-F238E27FC236}">
                <a16:creationId xmlns:a16="http://schemas.microsoft.com/office/drawing/2014/main" id="{A49FB65E-C02E-4FD7-B476-0B213C638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968949" y="2566032"/>
            <a:ext cx="1744539" cy="862967"/>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7" name="Rectangle 26">
            <a:extLst>
              <a:ext uri="{FF2B5EF4-FFF2-40B4-BE49-F238E27FC236}">
                <a16:creationId xmlns:a16="http://schemas.microsoft.com/office/drawing/2014/main" id="{FB7EBD78-005D-4F93-BEA0-95DF292B38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38250" y="-24765"/>
            <a:ext cx="3427285" cy="347680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8CB81301-287D-4882-AD9B-E44D8E122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4500" y="178410"/>
            <a:ext cx="3070455" cy="30704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122F9F7-A178-468E-AF59-8DD67246E4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22799" y="4271951"/>
            <a:ext cx="3435362" cy="17460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76420B0A-CC71-4BD3-BA69-E9B2B6F1E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6122814" y="4271933"/>
            <a:ext cx="3435331" cy="1746022"/>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5" name="Rectangle 34">
            <a:extLst>
              <a:ext uri="{FF2B5EF4-FFF2-40B4-BE49-F238E27FC236}">
                <a16:creationId xmlns:a16="http://schemas.microsoft.com/office/drawing/2014/main" id="{E5048351-EA66-4465-9CB8-25B4C5E680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34228" y="3406574"/>
            <a:ext cx="3435330" cy="34768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
            <a:extLst>
              <a:ext uri="{FF2B5EF4-FFF2-40B4-BE49-F238E27FC236}">
                <a16:creationId xmlns:a16="http://schemas.microsoft.com/office/drawing/2014/main" id="{BC467846-2355-4572-AC5B-89B9FFFBAA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457" y="3427799"/>
            <a:ext cx="3484541" cy="3434283"/>
          </a:xfrm>
          <a:custGeom>
            <a:avLst/>
            <a:gdLst>
              <a:gd name="connsiteX0" fmla="*/ 0 w 3488602"/>
              <a:gd name="connsiteY0" fmla="*/ 0 h 3433573"/>
              <a:gd name="connsiteX1" fmla="*/ 3488602 w 3488602"/>
              <a:gd name="connsiteY1" fmla="*/ 0 h 3433573"/>
              <a:gd name="connsiteX2" fmla="*/ 3488602 w 3488602"/>
              <a:gd name="connsiteY2" fmla="*/ 3433573 h 3433573"/>
              <a:gd name="connsiteX3" fmla="*/ 0 w 3488602"/>
              <a:gd name="connsiteY3" fmla="*/ 3433573 h 3433573"/>
              <a:gd name="connsiteX4" fmla="*/ 0 w 3488602"/>
              <a:gd name="connsiteY4" fmla="*/ 0 h 3433573"/>
              <a:gd name="connsiteX0" fmla="*/ 0 w 3488602"/>
              <a:gd name="connsiteY0" fmla="*/ 0 h 3433573"/>
              <a:gd name="connsiteX1" fmla="*/ 3488602 w 3488602"/>
              <a:gd name="connsiteY1" fmla="*/ 0 h 3433573"/>
              <a:gd name="connsiteX2" fmla="*/ 0 w 3488602"/>
              <a:gd name="connsiteY2" fmla="*/ 3433573 h 3433573"/>
              <a:gd name="connsiteX3" fmla="*/ 0 w 3488602"/>
              <a:gd name="connsiteY3" fmla="*/ 0 h 3433573"/>
            </a:gdLst>
            <a:ahLst/>
            <a:cxnLst>
              <a:cxn ang="0">
                <a:pos x="connsiteX0" y="connsiteY0"/>
              </a:cxn>
              <a:cxn ang="0">
                <a:pos x="connsiteX1" y="connsiteY1"/>
              </a:cxn>
              <a:cxn ang="0">
                <a:pos x="connsiteX2" y="connsiteY2"/>
              </a:cxn>
              <a:cxn ang="0">
                <a:pos x="connsiteX3" y="connsiteY3"/>
              </a:cxn>
            </a:cxnLst>
            <a:rect l="l" t="t" r="r" b="b"/>
            <a:pathLst>
              <a:path w="3488602" h="3433573">
                <a:moveTo>
                  <a:pt x="0" y="0"/>
                </a:moveTo>
                <a:lnTo>
                  <a:pt x="3488602" y="0"/>
                </a:lnTo>
                <a:lnTo>
                  <a:pt x="0" y="343357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95254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695647-EF44-4D47-827D-463FD972EFAD}"/>
              </a:ext>
            </a:extLst>
          </p:cNvPr>
          <p:cNvSpPr>
            <a:spLocks noGrp="1"/>
          </p:cNvSpPr>
          <p:nvPr>
            <p:ph type="title"/>
          </p:nvPr>
        </p:nvSpPr>
        <p:spPr/>
        <p:txBody>
          <a:bodyPr/>
          <a:lstStyle/>
          <a:p>
            <a:r>
              <a:rPr lang="en-US" dirty="0"/>
              <a:t>Any gender-based violence</a:t>
            </a:r>
            <a:endParaRPr lang="sr-Latn-RS" dirty="0"/>
          </a:p>
        </p:txBody>
      </p:sp>
      <p:sp>
        <p:nvSpPr>
          <p:cNvPr id="5" name="Content Placeholder 4">
            <a:extLst>
              <a:ext uri="{FF2B5EF4-FFF2-40B4-BE49-F238E27FC236}">
                <a16:creationId xmlns:a16="http://schemas.microsoft.com/office/drawing/2014/main" id="{0130EF9F-6216-4CB0-ACE5-111EEBE676B9}"/>
              </a:ext>
            </a:extLst>
          </p:cNvPr>
          <p:cNvSpPr>
            <a:spLocks noGrp="1"/>
          </p:cNvSpPr>
          <p:nvPr>
            <p:ph sz="half" idx="1"/>
          </p:nvPr>
        </p:nvSpPr>
        <p:spPr/>
        <p:txBody>
          <a:bodyPr/>
          <a:lstStyle/>
          <a:p>
            <a:r>
              <a:rPr lang="en-US" dirty="0"/>
              <a:t>Over half of older women in the region have experienced some form of GBV during the lifetime (since aga of 15)</a:t>
            </a:r>
          </a:p>
          <a:p>
            <a:r>
              <a:rPr lang="en-US" dirty="0"/>
              <a:t>Lifetime prevalence rates of any GBV are lower among older women than middle aged and young women (caution due to the lack of indicators specific for violence against older women)</a:t>
            </a:r>
          </a:p>
          <a:p>
            <a:r>
              <a:rPr lang="en-US" dirty="0"/>
              <a:t>Cross-country differences are significant </a:t>
            </a:r>
            <a:endParaRPr lang="sr-Latn-RS" dirty="0"/>
          </a:p>
        </p:txBody>
      </p:sp>
      <p:graphicFrame>
        <p:nvGraphicFramePr>
          <p:cNvPr id="7" name="Content Placeholder 6">
            <a:extLst>
              <a:ext uri="{FF2B5EF4-FFF2-40B4-BE49-F238E27FC236}">
                <a16:creationId xmlns:a16="http://schemas.microsoft.com/office/drawing/2014/main" id="{659F8661-FFA1-49F3-B2C2-68C11AA5A079}"/>
              </a:ext>
            </a:extLst>
          </p:cNvPr>
          <p:cNvGraphicFramePr>
            <a:graphicFrameLocks noGrp="1"/>
          </p:cNvGraphicFramePr>
          <p:nvPr>
            <p:ph sz="half" idx="2"/>
            <p:extLst>
              <p:ext uri="{D42A27DB-BD31-4B8C-83A1-F6EECF244321}">
                <p14:modId xmlns:p14="http://schemas.microsoft.com/office/powerpoint/2010/main" val="3799129457"/>
              </p:ext>
            </p:extLst>
          </p:nvPr>
        </p:nvGraphicFramePr>
        <p:xfrm>
          <a:off x="6172200" y="2109216"/>
          <a:ext cx="4855265" cy="4067747"/>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F322CF0A-9179-4DC6-9DCB-AE2BA31D942B}"/>
              </a:ext>
            </a:extLst>
          </p:cNvPr>
          <p:cNvSpPr txBox="1"/>
          <p:nvPr/>
        </p:nvSpPr>
        <p:spPr>
          <a:xfrm>
            <a:off x="6973824" y="1273156"/>
            <a:ext cx="4315968" cy="738664"/>
          </a:xfrm>
          <a:prstGeom prst="rect">
            <a:avLst/>
          </a:prstGeom>
          <a:noFill/>
        </p:spPr>
        <p:txBody>
          <a:bodyPr wrap="square" rtlCol="0">
            <a:spAutoFit/>
          </a:bodyPr>
          <a:lstStyle/>
          <a:p>
            <a:r>
              <a:rPr lang="en-US" sz="1400" b="1" i="1" dirty="0"/>
              <a:t>Percentage of women aged 65-74 who experienced any form of abuse since age of 15, and during 12 months preceding the survey, by country, %</a:t>
            </a:r>
            <a:endParaRPr lang="sr-Latn-RS" sz="1400" b="1" i="1" dirty="0"/>
          </a:p>
        </p:txBody>
      </p:sp>
      <p:sp>
        <p:nvSpPr>
          <p:cNvPr id="9" name="TextBox 8">
            <a:extLst>
              <a:ext uri="{FF2B5EF4-FFF2-40B4-BE49-F238E27FC236}">
                <a16:creationId xmlns:a16="http://schemas.microsoft.com/office/drawing/2014/main" id="{495ABC1B-47CD-42E0-BF75-9F66A1700DC0}"/>
              </a:ext>
            </a:extLst>
          </p:cNvPr>
          <p:cNvSpPr txBox="1"/>
          <p:nvPr/>
        </p:nvSpPr>
        <p:spPr>
          <a:xfrm>
            <a:off x="6790944" y="6176963"/>
            <a:ext cx="1818126" cy="261610"/>
          </a:xfrm>
          <a:prstGeom prst="rect">
            <a:avLst/>
          </a:prstGeom>
          <a:noFill/>
        </p:spPr>
        <p:txBody>
          <a:bodyPr wrap="none" rtlCol="0">
            <a:spAutoFit/>
          </a:bodyPr>
          <a:lstStyle/>
          <a:p>
            <a:r>
              <a:rPr lang="en-US" sz="1100" dirty="0"/>
              <a:t>Source: OSCE-led survey </a:t>
            </a:r>
            <a:endParaRPr lang="sr-Latn-RS" sz="1100" dirty="0"/>
          </a:p>
        </p:txBody>
      </p:sp>
    </p:spTree>
    <p:extLst>
      <p:ext uri="{BB962C8B-B14F-4D97-AF65-F5344CB8AC3E}">
        <p14:creationId xmlns:p14="http://schemas.microsoft.com/office/powerpoint/2010/main" val="1037868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5EC6A-194B-4ABE-93F5-5D46A4E267B4}"/>
              </a:ext>
            </a:extLst>
          </p:cNvPr>
          <p:cNvSpPr>
            <a:spLocks noGrp="1"/>
          </p:cNvSpPr>
          <p:nvPr>
            <p:ph type="title"/>
          </p:nvPr>
        </p:nvSpPr>
        <p:spPr>
          <a:xfrm>
            <a:off x="1084726" y="365126"/>
            <a:ext cx="9942739" cy="859220"/>
          </a:xfrm>
        </p:spPr>
        <p:txBody>
          <a:bodyPr/>
          <a:lstStyle/>
          <a:p>
            <a:r>
              <a:rPr lang="en-US" dirty="0"/>
              <a:t>Intimate partner violence</a:t>
            </a:r>
            <a:endParaRPr lang="sr-Latn-RS" dirty="0"/>
          </a:p>
        </p:txBody>
      </p:sp>
      <p:sp>
        <p:nvSpPr>
          <p:cNvPr id="5" name="Text Placeholder 4">
            <a:extLst>
              <a:ext uri="{FF2B5EF4-FFF2-40B4-BE49-F238E27FC236}">
                <a16:creationId xmlns:a16="http://schemas.microsoft.com/office/drawing/2014/main" id="{D9B7834D-2FCE-4EAA-ADF0-DD4BC2AA472C}"/>
              </a:ext>
            </a:extLst>
          </p:cNvPr>
          <p:cNvSpPr>
            <a:spLocks noGrp="1"/>
          </p:cNvSpPr>
          <p:nvPr>
            <p:ph type="body" idx="1"/>
          </p:nvPr>
        </p:nvSpPr>
        <p:spPr>
          <a:xfrm>
            <a:off x="1084725" y="1353313"/>
            <a:ext cx="4912850" cy="694944"/>
          </a:xfrm>
        </p:spPr>
        <p:txBody>
          <a:bodyPr>
            <a:normAutofit fontScale="47500" lnSpcReduction="20000"/>
          </a:bodyPr>
          <a:lstStyle/>
          <a:p>
            <a:r>
              <a:rPr kumimoji="0" lang="en-GB" altLang="sr-Latn-RS" sz="2400" b="1" i="1" u="none" strike="noStrike" cap="none" normalizeH="0" baseline="0" dirty="0">
                <a:ln>
                  <a:noFill/>
                </a:ln>
                <a:effectLst/>
                <a:latin typeface="Arial" panose="020B0604020202020204" pitchFamily="34" charset="0"/>
                <a:ea typeface="Calibri" panose="020F0502020204030204" pitchFamily="34" charset="0"/>
              </a:rPr>
              <a:t>Percentage of women who experienced any form of intimate partner (current or previous) violence (including physical, sexual or psychological) since age 15, by age and country, %</a:t>
            </a:r>
            <a:endParaRPr kumimoji="0" lang="en-GB" altLang="sr-Latn-RS" sz="4000" b="0" i="0" u="none" strike="noStrike" cap="none" normalizeH="0" baseline="0" dirty="0">
              <a:ln>
                <a:noFill/>
              </a:ln>
              <a:effectLst/>
              <a:latin typeface="Arial" panose="020B0604020202020204" pitchFamily="34" charset="0"/>
            </a:endParaRPr>
          </a:p>
        </p:txBody>
      </p:sp>
      <p:graphicFrame>
        <p:nvGraphicFramePr>
          <p:cNvPr id="10" name="Content Placeholder 9">
            <a:extLst>
              <a:ext uri="{FF2B5EF4-FFF2-40B4-BE49-F238E27FC236}">
                <a16:creationId xmlns:a16="http://schemas.microsoft.com/office/drawing/2014/main" id="{3F4F9056-5FC2-44E0-B27E-92047E3277F4}"/>
              </a:ext>
            </a:extLst>
          </p:cNvPr>
          <p:cNvGraphicFramePr>
            <a:graphicFrameLocks noGrp="1"/>
          </p:cNvGraphicFramePr>
          <p:nvPr>
            <p:ph sz="half" idx="2"/>
            <p:extLst>
              <p:ext uri="{D42A27DB-BD31-4B8C-83A1-F6EECF244321}">
                <p14:modId xmlns:p14="http://schemas.microsoft.com/office/powerpoint/2010/main" val="3846708756"/>
              </p:ext>
            </p:extLst>
          </p:nvPr>
        </p:nvGraphicFramePr>
        <p:xfrm>
          <a:off x="1084263" y="2048258"/>
          <a:ext cx="4855265" cy="4328158"/>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 Placeholder 11">
            <a:extLst>
              <a:ext uri="{FF2B5EF4-FFF2-40B4-BE49-F238E27FC236}">
                <a16:creationId xmlns:a16="http://schemas.microsoft.com/office/drawing/2014/main" id="{90D5D244-3528-426A-B132-213A3529F173}"/>
              </a:ext>
            </a:extLst>
          </p:cNvPr>
          <p:cNvSpPr>
            <a:spLocks noGrp="1"/>
          </p:cNvSpPr>
          <p:nvPr>
            <p:ph type="body" sz="quarter" idx="3"/>
          </p:nvPr>
        </p:nvSpPr>
        <p:spPr>
          <a:xfrm>
            <a:off x="6172199" y="1288829"/>
            <a:ext cx="4855265" cy="823912"/>
          </a:xfrm>
        </p:spPr>
        <p:txBody>
          <a:bodyPr>
            <a:normAutofit fontScale="62500" lnSpcReduction="20000"/>
          </a:bodyPr>
          <a:lstStyle/>
          <a:p>
            <a:r>
              <a:rPr lang="en-US" i="1" dirty="0"/>
              <a:t>Percentage of women who experienced different forms of intimate partner violence since age of 15, %</a:t>
            </a:r>
            <a:endParaRPr lang="sr-Latn-RS" i="1" dirty="0"/>
          </a:p>
        </p:txBody>
      </p:sp>
      <p:graphicFrame>
        <p:nvGraphicFramePr>
          <p:cNvPr id="13" name="Content Placeholder 12">
            <a:extLst>
              <a:ext uri="{FF2B5EF4-FFF2-40B4-BE49-F238E27FC236}">
                <a16:creationId xmlns:a16="http://schemas.microsoft.com/office/drawing/2014/main" id="{75942A2A-CAAF-4E13-9746-DF9CDEC55DB4}"/>
              </a:ext>
            </a:extLst>
          </p:cNvPr>
          <p:cNvGraphicFramePr>
            <a:graphicFrameLocks noGrp="1"/>
          </p:cNvGraphicFramePr>
          <p:nvPr>
            <p:ph sz="quarter" idx="4"/>
            <p:extLst>
              <p:ext uri="{D42A27DB-BD31-4B8C-83A1-F6EECF244321}">
                <p14:modId xmlns:p14="http://schemas.microsoft.com/office/powerpoint/2010/main" val="2136590238"/>
              </p:ext>
            </p:extLst>
          </p:nvPr>
        </p:nvGraphicFramePr>
        <p:xfrm>
          <a:off x="6172889" y="2048257"/>
          <a:ext cx="4854575" cy="41417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27219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CF146-C671-4060-BB78-094DCF037C78}"/>
              </a:ext>
            </a:extLst>
          </p:cNvPr>
          <p:cNvSpPr>
            <a:spLocks noGrp="1"/>
          </p:cNvSpPr>
          <p:nvPr>
            <p:ph type="title"/>
          </p:nvPr>
        </p:nvSpPr>
        <p:spPr/>
        <p:txBody>
          <a:bodyPr/>
          <a:lstStyle/>
          <a:p>
            <a:r>
              <a:rPr lang="en-US" dirty="0"/>
              <a:t>Intimate partner physical and psychological violence</a:t>
            </a:r>
            <a:endParaRPr lang="sr-Latn-RS" dirty="0"/>
          </a:p>
        </p:txBody>
      </p:sp>
      <p:sp>
        <p:nvSpPr>
          <p:cNvPr id="3" name="Text Placeholder 2">
            <a:extLst>
              <a:ext uri="{FF2B5EF4-FFF2-40B4-BE49-F238E27FC236}">
                <a16:creationId xmlns:a16="http://schemas.microsoft.com/office/drawing/2014/main" id="{220F206B-8BA7-42C2-B10B-D4DE8A514856}"/>
              </a:ext>
            </a:extLst>
          </p:cNvPr>
          <p:cNvSpPr>
            <a:spLocks noGrp="1"/>
          </p:cNvSpPr>
          <p:nvPr>
            <p:ph type="body" idx="1"/>
          </p:nvPr>
        </p:nvSpPr>
        <p:spPr/>
        <p:txBody>
          <a:bodyPr>
            <a:normAutofit fontScale="77500" lnSpcReduction="20000"/>
          </a:bodyPr>
          <a:lstStyle/>
          <a:p>
            <a:r>
              <a:rPr lang="en-GB" sz="1800" b="1" i="1" dirty="0">
                <a:effectLst/>
                <a:latin typeface="Calibri" panose="020F0502020204030204" pitchFamily="34" charset="0"/>
                <a:ea typeface="Calibri" panose="020F0502020204030204" pitchFamily="34" charset="0"/>
              </a:rPr>
              <a:t>Percentage of women 65-74 who experienced intimate partner (current or previous) physical violence since age of 15, and during last 12 months preceding the survey, by country, %</a:t>
            </a:r>
            <a:endParaRPr lang="sr-Latn-RS" dirty="0"/>
          </a:p>
        </p:txBody>
      </p:sp>
      <p:sp>
        <p:nvSpPr>
          <p:cNvPr id="5" name="Text Placeholder 4">
            <a:extLst>
              <a:ext uri="{FF2B5EF4-FFF2-40B4-BE49-F238E27FC236}">
                <a16:creationId xmlns:a16="http://schemas.microsoft.com/office/drawing/2014/main" id="{7AF5DE4E-8D98-4D15-BE76-73E9B02079CA}"/>
              </a:ext>
            </a:extLst>
          </p:cNvPr>
          <p:cNvSpPr>
            <a:spLocks noGrp="1"/>
          </p:cNvSpPr>
          <p:nvPr>
            <p:ph type="body" sz="quarter" idx="3"/>
          </p:nvPr>
        </p:nvSpPr>
        <p:spPr/>
        <p:txBody>
          <a:bodyPr>
            <a:normAutofit/>
          </a:bodyPr>
          <a:lstStyle/>
          <a:p>
            <a:r>
              <a:rPr lang="en-GB" sz="1800" b="1" i="1" dirty="0">
                <a:effectLst/>
                <a:latin typeface="Calibri" panose="020F0502020204030204" pitchFamily="34" charset="0"/>
                <a:ea typeface="Calibri" panose="020F0502020204030204" pitchFamily="34" charset="0"/>
              </a:rPr>
              <a:t>Prevalence (since age of 15) of different forms of psychological violence by age, %</a:t>
            </a:r>
            <a:endParaRPr lang="sr-Latn-RS" sz="1800" dirty="0">
              <a:effectLst/>
              <a:latin typeface="Calibri" panose="020F0502020204030204" pitchFamily="34" charset="0"/>
              <a:ea typeface="Calibri" panose="020F0502020204030204" pitchFamily="34" charset="0"/>
            </a:endParaRPr>
          </a:p>
        </p:txBody>
      </p:sp>
      <p:graphicFrame>
        <p:nvGraphicFramePr>
          <p:cNvPr id="7" name="Content Placeholder 6">
            <a:extLst>
              <a:ext uri="{FF2B5EF4-FFF2-40B4-BE49-F238E27FC236}">
                <a16:creationId xmlns:a16="http://schemas.microsoft.com/office/drawing/2014/main" id="{5E17FC2E-A5D4-4312-B27A-12D3571FB425}"/>
              </a:ext>
            </a:extLst>
          </p:cNvPr>
          <p:cNvGraphicFramePr>
            <a:graphicFrameLocks noGrp="1"/>
          </p:cNvGraphicFramePr>
          <p:nvPr>
            <p:ph sz="half" idx="2"/>
            <p:extLst>
              <p:ext uri="{D42A27DB-BD31-4B8C-83A1-F6EECF244321}">
                <p14:modId xmlns:p14="http://schemas.microsoft.com/office/powerpoint/2010/main" val="2321257423"/>
              </p:ext>
            </p:extLst>
          </p:nvPr>
        </p:nvGraphicFramePr>
        <p:xfrm>
          <a:off x="1084263" y="2505075"/>
          <a:ext cx="4913312" cy="36845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a:extLst>
              <a:ext uri="{FF2B5EF4-FFF2-40B4-BE49-F238E27FC236}">
                <a16:creationId xmlns:a16="http://schemas.microsoft.com/office/drawing/2014/main" id="{A3C0A1F8-40FC-4D9B-AF7C-E8D483F86F80}"/>
              </a:ext>
            </a:extLst>
          </p:cNvPr>
          <p:cNvGraphicFramePr>
            <a:graphicFrameLocks noGrp="1"/>
          </p:cNvGraphicFramePr>
          <p:nvPr>
            <p:ph sz="quarter" idx="4"/>
            <p:extLst>
              <p:ext uri="{D42A27DB-BD31-4B8C-83A1-F6EECF244321}">
                <p14:modId xmlns:p14="http://schemas.microsoft.com/office/powerpoint/2010/main" val="1917036208"/>
              </p:ext>
            </p:extLst>
          </p:nvPr>
        </p:nvGraphicFramePr>
        <p:xfrm>
          <a:off x="6172200" y="2505075"/>
          <a:ext cx="4854575" cy="36845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21702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1">
            <a:extLst>
              <a:ext uri="{FF2B5EF4-FFF2-40B4-BE49-F238E27FC236}">
                <a16:creationId xmlns:a16="http://schemas.microsoft.com/office/drawing/2014/main" id="{C1C08158-5BFB-475E-AFFD-3119675BE1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4F5923A5-3EA5-4A1F-8FB1-6E9E4AC90B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529852"/>
            <a:ext cx="6736976" cy="3328145"/>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Freeform: Shape 15">
            <a:extLst>
              <a:ext uri="{FF2B5EF4-FFF2-40B4-BE49-F238E27FC236}">
                <a16:creationId xmlns:a16="http://schemas.microsoft.com/office/drawing/2014/main" id="{1850567E-9970-49B5-8036-68DF198AB1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414824" cy="6864873"/>
          </a:xfrm>
          <a:custGeom>
            <a:avLst/>
            <a:gdLst>
              <a:gd name="connsiteX0" fmla="*/ 0 w 3414824"/>
              <a:gd name="connsiteY0" fmla="*/ 3376141 h 6864873"/>
              <a:gd name="connsiteX1" fmla="*/ 3414824 w 3414824"/>
              <a:gd name="connsiteY1" fmla="*/ 3376141 h 6864873"/>
              <a:gd name="connsiteX2" fmla="*/ 0 w 3414824"/>
              <a:gd name="connsiteY2" fmla="*/ 6864873 h 6864873"/>
              <a:gd name="connsiteX3" fmla="*/ 2 w 3414824"/>
              <a:gd name="connsiteY3" fmla="*/ 0 h 6864873"/>
              <a:gd name="connsiteX4" fmla="*/ 3414824 w 3414824"/>
              <a:gd name="connsiteY4" fmla="*/ 0 h 6864873"/>
              <a:gd name="connsiteX5" fmla="*/ 3414824 w 3414824"/>
              <a:gd name="connsiteY5" fmla="*/ 3376140 h 6864873"/>
              <a:gd name="connsiteX6" fmla="*/ 2 w 3414824"/>
              <a:gd name="connsiteY6" fmla="*/ 3376140 h 6864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14824" h="6864873">
                <a:moveTo>
                  <a:pt x="0" y="3376141"/>
                </a:moveTo>
                <a:lnTo>
                  <a:pt x="3414824" y="3376141"/>
                </a:lnTo>
                <a:cubicBezTo>
                  <a:pt x="3414824" y="5302914"/>
                  <a:pt x="1885955" y="6864873"/>
                  <a:pt x="0" y="6864873"/>
                </a:cubicBezTo>
                <a:close/>
                <a:moveTo>
                  <a:pt x="2" y="0"/>
                </a:moveTo>
                <a:lnTo>
                  <a:pt x="3414824" y="0"/>
                </a:lnTo>
                <a:lnTo>
                  <a:pt x="3414824" y="3376140"/>
                </a:lnTo>
                <a:lnTo>
                  <a:pt x="2" y="337614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D53D02DC-0C97-441F-86C9-7BE1445A21C9}"/>
              </a:ext>
            </a:extLst>
          </p:cNvPr>
          <p:cNvSpPr>
            <a:spLocks noGrp="1"/>
          </p:cNvSpPr>
          <p:nvPr>
            <p:ph type="title"/>
          </p:nvPr>
        </p:nvSpPr>
        <p:spPr>
          <a:xfrm>
            <a:off x="752476" y="1597958"/>
            <a:ext cx="2401165" cy="2491904"/>
          </a:xfrm>
        </p:spPr>
        <p:txBody>
          <a:bodyPr anchor="t">
            <a:normAutofit/>
          </a:bodyPr>
          <a:lstStyle/>
          <a:p>
            <a:r>
              <a:rPr lang="en-US" sz="2400"/>
              <a:t>Non-partner violence</a:t>
            </a:r>
            <a:endParaRPr lang="sr-Latn-RS" sz="2400"/>
          </a:p>
        </p:txBody>
      </p:sp>
      <p:sp>
        <p:nvSpPr>
          <p:cNvPr id="18" name="Freeform: Shape 17">
            <a:extLst>
              <a:ext uri="{FF2B5EF4-FFF2-40B4-BE49-F238E27FC236}">
                <a16:creationId xmlns:a16="http://schemas.microsoft.com/office/drawing/2014/main" id="{252F6D40-1969-431D-97A1-D6439AD90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14823" y="-6876"/>
            <a:ext cx="8777176" cy="6871754"/>
          </a:xfrm>
          <a:custGeom>
            <a:avLst/>
            <a:gdLst>
              <a:gd name="connsiteX0" fmla="*/ 0 w 8777176"/>
              <a:gd name="connsiteY0" fmla="*/ 0 h 6871754"/>
              <a:gd name="connsiteX1" fmla="*/ 3414822 w 8777176"/>
              <a:gd name="connsiteY1" fmla="*/ 0 h 6871754"/>
              <a:gd name="connsiteX2" fmla="*/ 3414822 w 8777176"/>
              <a:gd name="connsiteY2" fmla="*/ 6875 h 6871754"/>
              <a:gd name="connsiteX3" fmla="*/ 8777176 w 8777176"/>
              <a:gd name="connsiteY3" fmla="*/ 6875 h 6871754"/>
              <a:gd name="connsiteX4" fmla="*/ 8777176 w 8777176"/>
              <a:gd name="connsiteY4" fmla="*/ 6871754 h 6871754"/>
              <a:gd name="connsiteX5" fmla="*/ 3251085 w 8777176"/>
              <a:gd name="connsiteY5" fmla="*/ 6871754 h 6871754"/>
              <a:gd name="connsiteX6" fmla="*/ 3251085 w 8777176"/>
              <a:gd name="connsiteY6" fmla="*/ 6860643 h 6871754"/>
              <a:gd name="connsiteX7" fmla="*/ 3239098 w 8777176"/>
              <a:gd name="connsiteY7" fmla="*/ 6860334 h 6871754"/>
              <a:gd name="connsiteX8" fmla="*/ 0 w 8777176"/>
              <a:gd name="connsiteY8" fmla="*/ 3376141 h 6871754"/>
              <a:gd name="connsiteX9" fmla="*/ 3251085 w 8777176"/>
              <a:gd name="connsiteY9" fmla="*/ 3376141 h 6871754"/>
              <a:gd name="connsiteX10" fmla="*/ 3251085 w 8777176"/>
              <a:gd name="connsiteY10" fmla="*/ 3376140 h 6871754"/>
              <a:gd name="connsiteX11" fmla="*/ 0 w 8777176"/>
              <a:gd name="connsiteY11" fmla="*/ 3376140 h 6871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777176" h="6871754">
                <a:moveTo>
                  <a:pt x="0" y="0"/>
                </a:moveTo>
                <a:lnTo>
                  <a:pt x="3414822" y="0"/>
                </a:lnTo>
                <a:lnTo>
                  <a:pt x="3414822" y="6875"/>
                </a:lnTo>
                <a:lnTo>
                  <a:pt x="8777176" y="6875"/>
                </a:lnTo>
                <a:lnTo>
                  <a:pt x="8777176" y="6871754"/>
                </a:lnTo>
                <a:lnTo>
                  <a:pt x="3251085" y="6871754"/>
                </a:lnTo>
                <a:lnTo>
                  <a:pt x="3251085" y="6860643"/>
                </a:lnTo>
                <a:lnTo>
                  <a:pt x="3239098" y="6860334"/>
                </a:lnTo>
                <a:cubicBezTo>
                  <a:pt x="1434808" y="6766895"/>
                  <a:pt x="0" y="5242703"/>
                  <a:pt x="0" y="3376141"/>
                </a:cubicBezTo>
                <a:lnTo>
                  <a:pt x="3251085" y="3376141"/>
                </a:lnTo>
                <a:lnTo>
                  <a:pt x="3251085" y="3376140"/>
                </a:lnTo>
                <a:lnTo>
                  <a:pt x="0" y="3376140"/>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aphicFrame>
        <p:nvGraphicFramePr>
          <p:cNvPr id="7" name="Content Placeholder 6">
            <a:extLst>
              <a:ext uri="{FF2B5EF4-FFF2-40B4-BE49-F238E27FC236}">
                <a16:creationId xmlns:a16="http://schemas.microsoft.com/office/drawing/2014/main" id="{54787227-527D-45EB-9553-25F4F814EDD7}"/>
              </a:ext>
            </a:extLst>
          </p:cNvPr>
          <p:cNvGraphicFramePr>
            <a:graphicFrameLocks noGrp="1"/>
          </p:cNvGraphicFramePr>
          <p:nvPr>
            <p:ph idx="1"/>
            <p:extLst>
              <p:ext uri="{D42A27DB-BD31-4B8C-83A1-F6EECF244321}">
                <p14:modId xmlns:p14="http://schemas.microsoft.com/office/powerpoint/2010/main" val="1297516458"/>
              </p:ext>
            </p:extLst>
          </p:nvPr>
        </p:nvGraphicFramePr>
        <p:xfrm>
          <a:off x="4908175" y="773206"/>
          <a:ext cx="6205913" cy="50157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15806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E192E3E-68A9-4F36-936C-1C8D0B9EF1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2" name="Rectangle 11">
            <a:extLst>
              <a:ext uri="{FF2B5EF4-FFF2-40B4-BE49-F238E27FC236}">
                <a16:creationId xmlns:a16="http://schemas.microsoft.com/office/drawing/2014/main" id="{5FDBEA07-A1D3-4F9E-859B-DE0EDC864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3E87B83-CF96-4EE7-950F-863990226F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658" y="-55810"/>
            <a:ext cx="6859721" cy="69679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6" name="Freeform: Shape 15">
            <a:extLst>
              <a:ext uri="{FF2B5EF4-FFF2-40B4-BE49-F238E27FC236}">
                <a16:creationId xmlns:a16="http://schemas.microsoft.com/office/drawing/2014/main" id="{407ADFB6-F59B-415B-9EC6-BDB61786C4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54516" y="-50314"/>
            <a:ext cx="6858005" cy="6967903"/>
          </a:xfrm>
          <a:custGeom>
            <a:avLst/>
            <a:gdLst>
              <a:gd name="connsiteX0" fmla="*/ 0 w 2559050"/>
              <a:gd name="connsiteY0" fmla="*/ 0 h 2559050"/>
              <a:gd name="connsiteX1" fmla="*/ 2559050 w 2559050"/>
              <a:gd name="connsiteY1" fmla="*/ 0 h 2559050"/>
              <a:gd name="connsiteX2" fmla="*/ 0 w 2559050"/>
              <a:gd name="connsiteY2" fmla="*/ 2559050 h 2559050"/>
            </a:gdLst>
            <a:ahLst/>
            <a:cxnLst>
              <a:cxn ang="0">
                <a:pos x="connsiteX0" y="connsiteY0"/>
              </a:cxn>
              <a:cxn ang="0">
                <a:pos x="connsiteX1" y="connsiteY1"/>
              </a:cxn>
              <a:cxn ang="0">
                <a:pos x="connsiteX2" y="connsiteY2"/>
              </a:cxn>
            </a:cxnLst>
            <a:rect l="l" t="t" r="r" b="b"/>
            <a:pathLst>
              <a:path w="2559050" h="2559050">
                <a:moveTo>
                  <a:pt x="0" y="0"/>
                </a:moveTo>
                <a:lnTo>
                  <a:pt x="2559050" y="0"/>
                </a:lnTo>
                <a:cubicBezTo>
                  <a:pt x="2559050" y="1413324"/>
                  <a:pt x="1413324" y="2559050"/>
                  <a:pt x="0" y="255905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 name="Title 3">
            <a:extLst>
              <a:ext uri="{FF2B5EF4-FFF2-40B4-BE49-F238E27FC236}">
                <a16:creationId xmlns:a16="http://schemas.microsoft.com/office/drawing/2014/main" id="{AC537E2F-8B3F-4AAA-940F-20721A29914B}"/>
              </a:ext>
            </a:extLst>
          </p:cNvPr>
          <p:cNvSpPr>
            <a:spLocks noGrp="1"/>
          </p:cNvSpPr>
          <p:nvPr>
            <p:ph type="title"/>
          </p:nvPr>
        </p:nvSpPr>
        <p:spPr>
          <a:xfrm>
            <a:off x="1084728" y="2844177"/>
            <a:ext cx="4272646" cy="1916084"/>
          </a:xfrm>
        </p:spPr>
        <p:txBody>
          <a:bodyPr vert="horz" lIns="91440" tIns="45720" rIns="91440" bIns="45720" rtlCol="0" anchor="b">
            <a:normAutofit/>
          </a:bodyPr>
          <a:lstStyle/>
          <a:p>
            <a:r>
              <a:rPr lang="en-US" sz="3200" dirty="0"/>
              <a:t>Perpetrators</a:t>
            </a:r>
          </a:p>
        </p:txBody>
      </p:sp>
      <p:sp>
        <p:nvSpPr>
          <p:cNvPr id="18" name="Rectangle 17">
            <a:extLst>
              <a:ext uri="{FF2B5EF4-FFF2-40B4-BE49-F238E27FC236}">
                <a16:creationId xmlns:a16="http://schemas.microsoft.com/office/drawing/2014/main" id="{B19BE792-26DE-40FA-A8C8-F3D6378FC9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88933" y="-21461"/>
            <a:ext cx="1703094" cy="174602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3">
            <a:extLst>
              <a:ext uri="{FF2B5EF4-FFF2-40B4-BE49-F238E27FC236}">
                <a16:creationId xmlns:a16="http://schemas.microsoft.com/office/drawing/2014/main" id="{11CBEA76-37A2-4726-8123-EBCACA12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88055" y="-22336"/>
            <a:ext cx="1704847" cy="1746021"/>
          </a:xfrm>
          <a:custGeom>
            <a:avLst/>
            <a:gdLst>
              <a:gd name="connsiteX0" fmla="*/ 0 w 3488602"/>
              <a:gd name="connsiteY0" fmla="*/ 0 h 3433573"/>
              <a:gd name="connsiteX1" fmla="*/ 3488602 w 3488602"/>
              <a:gd name="connsiteY1" fmla="*/ 0 h 3433573"/>
              <a:gd name="connsiteX2" fmla="*/ 3488602 w 3488602"/>
              <a:gd name="connsiteY2" fmla="*/ 3433573 h 3433573"/>
              <a:gd name="connsiteX3" fmla="*/ 0 w 3488602"/>
              <a:gd name="connsiteY3" fmla="*/ 3433573 h 3433573"/>
              <a:gd name="connsiteX4" fmla="*/ 0 w 3488602"/>
              <a:gd name="connsiteY4" fmla="*/ 0 h 3433573"/>
              <a:gd name="connsiteX0" fmla="*/ 0 w 3488602"/>
              <a:gd name="connsiteY0" fmla="*/ 0 h 3433573"/>
              <a:gd name="connsiteX1" fmla="*/ 3488602 w 3488602"/>
              <a:gd name="connsiteY1" fmla="*/ 0 h 3433573"/>
              <a:gd name="connsiteX2" fmla="*/ 0 w 3488602"/>
              <a:gd name="connsiteY2" fmla="*/ 3433573 h 3433573"/>
              <a:gd name="connsiteX3" fmla="*/ 0 w 3488602"/>
              <a:gd name="connsiteY3" fmla="*/ 0 h 3433573"/>
            </a:gdLst>
            <a:ahLst/>
            <a:cxnLst>
              <a:cxn ang="0">
                <a:pos x="connsiteX0" y="connsiteY0"/>
              </a:cxn>
              <a:cxn ang="0">
                <a:pos x="connsiteX1" y="connsiteY1"/>
              </a:cxn>
              <a:cxn ang="0">
                <a:pos x="connsiteX2" y="connsiteY2"/>
              </a:cxn>
              <a:cxn ang="0">
                <a:pos x="connsiteX3" y="connsiteY3"/>
              </a:cxn>
            </a:cxnLst>
            <a:rect l="l" t="t" r="r" b="b"/>
            <a:pathLst>
              <a:path w="3488602" h="3433573">
                <a:moveTo>
                  <a:pt x="0" y="0"/>
                </a:moveTo>
                <a:lnTo>
                  <a:pt x="3488602" y="0"/>
                </a:lnTo>
                <a:lnTo>
                  <a:pt x="0" y="3433573"/>
                </a:lnTo>
                <a:lnTo>
                  <a:pt x="0" y="0"/>
                </a:ln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CDDA81B4-3959-48A2-823E-19B014A03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978388" y="1692178"/>
            <a:ext cx="1724184" cy="174602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5B8CC051-49B8-488A-B0AD-50A29E1D32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968949" y="1703064"/>
            <a:ext cx="1744539" cy="862967"/>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6" name="Freeform: Shape 25">
            <a:extLst>
              <a:ext uri="{FF2B5EF4-FFF2-40B4-BE49-F238E27FC236}">
                <a16:creationId xmlns:a16="http://schemas.microsoft.com/office/drawing/2014/main" id="{A49FB65E-C02E-4FD7-B476-0B213C638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6968949" y="2566032"/>
            <a:ext cx="1744539" cy="862967"/>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8" name="Rectangle 27">
            <a:extLst>
              <a:ext uri="{FF2B5EF4-FFF2-40B4-BE49-F238E27FC236}">
                <a16:creationId xmlns:a16="http://schemas.microsoft.com/office/drawing/2014/main" id="{FB7EBD78-005D-4F93-BEA0-95DF292B38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38250" y="-24765"/>
            <a:ext cx="3427285" cy="347680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8CB81301-287D-4882-AD9B-E44D8E122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4500" y="178410"/>
            <a:ext cx="3070455" cy="307045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1122F9F7-A178-468E-AF59-8DD67246E4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122799" y="4271951"/>
            <a:ext cx="3435362" cy="17460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76420B0A-CC71-4BD3-BA69-E9B2B6F1E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6122814" y="4271933"/>
            <a:ext cx="3435331" cy="1746022"/>
          </a:xfrm>
          <a:custGeom>
            <a:avLst/>
            <a:gdLst>
              <a:gd name="connsiteX0" fmla="*/ 3433574 w 3433574"/>
              <a:gd name="connsiteY0" fmla="*/ 0 h 1716787"/>
              <a:gd name="connsiteX1" fmla="*/ 1716787 w 3433574"/>
              <a:gd name="connsiteY1" fmla="*/ 0 h 1716787"/>
              <a:gd name="connsiteX2" fmla="*/ 0 w 3433574"/>
              <a:gd name="connsiteY2" fmla="*/ 0 h 1716787"/>
              <a:gd name="connsiteX3" fmla="*/ 1716787 w 3433574"/>
              <a:gd name="connsiteY3" fmla="*/ 1716787 h 1716787"/>
              <a:gd name="connsiteX4" fmla="*/ 3433574 w 3433574"/>
              <a:gd name="connsiteY4" fmla="*/ 0 h 1716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33574" h="1716787">
                <a:moveTo>
                  <a:pt x="3433574" y="0"/>
                </a:moveTo>
                <a:lnTo>
                  <a:pt x="1716787" y="0"/>
                </a:lnTo>
                <a:lnTo>
                  <a:pt x="0" y="0"/>
                </a:lnTo>
                <a:cubicBezTo>
                  <a:pt x="0" y="948155"/>
                  <a:pt x="768632" y="1716787"/>
                  <a:pt x="1716787" y="1716787"/>
                </a:cubicBezTo>
                <a:cubicBezTo>
                  <a:pt x="2664942" y="1716787"/>
                  <a:pt x="3433574" y="948155"/>
                  <a:pt x="343357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6" name="Rectangle 35">
            <a:extLst>
              <a:ext uri="{FF2B5EF4-FFF2-40B4-BE49-F238E27FC236}">
                <a16:creationId xmlns:a16="http://schemas.microsoft.com/office/drawing/2014/main" id="{E5048351-EA66-4465-9CB8-25B4C5E680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734228" y="3406574"/>
            <a:ext cx="3435330" cy="347680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
            <a:extLst>
              <a:ext uri="{FF2B5EF4-FFF2-40B4-BE49-F238E27FC236}">
                <a16:creationId xmlns:a16="http://schemas.microsoft.com/office/drawing/2014/main" id="{BC467846-2355-4572-AC5B-89B9FFFBAA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8707457" y="3427799"/>
            <a:ext cx="3484541" cy="3434283"/>
          </a:xfrm>
          <a:custGeom>
            <a:avLst/>
            <a:gdLst>
              <a:gd name="connsiteX0" fmla="*/ 0 w 3488602"/>
              <a:gd name="connsiteY0" fmla="*/ 0 h 3433573"/>
              <a:gd name="connsiteX1" fmla="*/ 3488602 w 3488602"/>
              <a:gd name="connsiteY1" fmla="*/ 0 h 3433573"/>
              <a:gd name="connsiteX2" fmla="*/ 3488602 w 3488602"/>
              <a:gd name="connsiteY2" fmla="*/ 3433573 h 3433573"/>
              <a:gd name="connsiteX3" fmla="*/ 0 w 3488602"/>
              <a:gd name="connsiteY3" fmla="*/ 3433573 h 3433573"/>
              <a:gd name="connsiteX4" fmla="*/ 0 w 3488602"/>
              <a:gd name="connsiteY4" fmla="*/ 0 h 3433573"/>
              <a:gd name="connsiteX0" fmla="*/ 0 w 3488602"/>
              <a:gd name="connsiteY0" fmla="*/ 0 h 3433573"/>
              <a:gd name="connsiteX1" fmla="*/ 3488602 w 3488602"/>
              <a:gd name="connsiteY1" fmla="*/ 0 h 3433573"/>
              <a:gd name="connsiteX2" fmla="*/ 0 w 3488602"/>
              <a:gd name="connsiteY2" fmla="*/ 3433573 h 3433573"/>
              <a:gd name="connsiteX3" fmla="*/ 0 w 3488602"/>
              <a:gd name="connsiteY3" fmla="*/ 0 h 3433573"/>
            </a:gdLst>
            <a:ahLst/>
            <a:cxnLst>
              <a:cxn ang="0">
                <a:pos x="connsiteX0" y="connsiteY0"/>
              </a:cxn>
              <a:cxn ang="0">
                <a:pos x="connsiteX1" y="connsiteY1"/>
              </a:cxn>
              <a:cxn ang="0">
                <a:pos x="connsiteX2" y="connsiteY2"/>
              </a:cxn>
              <a:cxn ang="0">
                <a:pos x="connsiteX3" y="connsiteY3"/>
              </a:cxn>
            </a:cxnLst>
            <a:rect l="l" t="t" r="r" b="b"/>
            <a:pathLst>
              <a:path w="3488602" h="3433573">
                <a:moveTo>
                  <a:pt x="0" y="0"/>
                </a:moveTo>
                <a:lnTo>
                  <a:pt x="3488602" y="0"/>
                </a:lnTo>
                <a:lnTo>
                  <a:pt x="0" y="343357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27844473"/>
      </p:ext>
    </p:extLst>
  </p:cSld>
  <p:clrMapOvr>
    <a:masterClrMapping/>
  </p:clrMapOvr>
</p:sld>
</file>

<file path=ppt/theme/theme1.xml><?xml version="1.0" encoding="utf-8"?>
<a:theme xmlns:a="http://schemas.openxmlformats.org/drawingml/2006/main" name="BlocksVTI">
  <a:themeElements>
    <a:clrScheme name="AnalogousFromDarkSeedLeftStep">
      <a:dk1>
        <a:srgbClr val="000000"/>
      </a:dk1>
      <a:lt1>
        <a:srgbClr val="FFFFFF"/>
      </a:lt1>
      <a:dk2>
        <a:srgbClr val="2D1B31"/>
      </a:dk2>
      <a:lt2>
        <a:srgbClr val="F0F3F3"/>
      </a:lt2>
      <a:accent1>
        <a:srgbClr val="E73929"/>
      </a:accent1>
      <a:accent2>
        <a:srgbClr val="D51756"/>
      </a:accent2>
      <a:accent3>
        <a:srgbClr val="E729B7"/>
      </a:accent3>
      <a:accent4>
        <a:srgbClr val="B617D5"/>
      </a:accent4>
      <a:accent5>
        <a:srgbClr val="7829E7"/>
      </a:accent5>
      <a:accent6>
        <a:srgbClr val="3333DA"/>
      </a:accent6>
      <a:hlink>
        <a:srgbClr val="8A3FBF"/>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otalTime>189</TotalTime>
  <Words>1031</Words>
  <Application>Microsoft Office PowerPoint</Application>
  <PresentationFormat>Widescreen</PresentationFormat>
  <Paragraphs>105</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Avenir Next LT Pro</vt:lpstr>
      <vt:lpstr>Avenir Next LT Pro Light</vt:lpstr>
      <vt:lpstr>Calibri</vt:lpstr>
      <vt:lpstr>Symbol</vt:lpstr>
      <vt:lpstr>BlocksVTI</vt:lpstr>
      <vt:lpstr>Gender based violence against older women in SEE and EE </vt:lpstr>
      <vt:lpstr>Presentation content</vt:lpstr>
      <vt:lpstr>About survey</vt:lpstr>
      <vt:lpstr>Prevalence</vt:lpstr>
      <vt:lpstr>Any gender-based violence</vt:lpstr>
      <vt:lpstr>Intimate partner violence</vt:lpstr>
      <vt:lpstr>Intimate partner physical and psychological violence</vt:lpstr>
      <vt:lpstr>Non-partner violence</vt:lpstr>
      <vt:lpstr>Perpetrators</vt:lpstr>
      <vt:lpstr>Perpetrators </vt:lpstr>
      <vt:lpstr>Risk factors</vt:lpstr>
      <vt:lpstr>Childhood violence</vt:lpstr>
      <vt:lpstr>Risk factors</vt:lpstr>
      <vt:lpstr>Disability and patriarchal attitudes as risk factors</vt:lpstr>
      <vt:lpstr>Consequences</vt:lpstr>
      <vt:lpstr>Consequences of the most serious incident of intimate partner violence</vt:lpstr>
      <vt:lpstr>Self reported health status by experience of violence</vt:lpstr>
      <vt:lpstr>Reporting and help seeking</vt:lpstr>
      <vt:lpstr>Reporting</vt:lpstr>
      <vt:lpstr>Reasons for not reporting</vt:lpstr>
      <vt:lpstr>Thank you for your attention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Marija Babovic</dc:creator>
  <cp:lastModifiedBy>Marija Babovic</cp:lastModifiedBy>
  <cp:revision>8</cp:revision>
  <dcterms:created xsi:type="dcterms:W3CDTF">2022-01-08T09:08:12Z</dcterms:created>
  <dcterms:modified xsi:type="dcterms:W3CDTF">2022-01-09T09:53:21Z</dcterms:modified>
</cp:coreProperties>
</file>