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14"/>
  </p:notesMasterIdLst>
  <p:sldIdLst>
    <p:sldId id="256" r:id="rId2"/>
    <p:sldId id="257" r:id="rId3"/>
    <p:sldId id="258" r:id="rId4"/>
    <p:sldId id="270" r:id="rId5"/>
    <p:sldId id="259" r:id="rId6"/>
    <p:sldId id="260" r:id="rId7"/>
    <p:sldId id="261" r:id="rId8"/>
    <p:sldId id="264" r:id="rId9"/>
    <p:sldId id="265" r:id="rId10"/>
    <p:sldId id="262" r:id="rId11"/>
    <p:sldId id="263" r:id="rId12"/>
    <p:sldId id="269"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37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115" d="100"/>
          <a:sy n="115" d="100"/>
        </p:scale>
        <p:origin x="31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920771A-1384-4A90-AC33-A3C26A203D39}" type="datetimeFigureOut">
              <a:rPr lang="en-US" smtClean="0"/>
              <a:t>10.01.2022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44AC66E-8B53-4699-85F6-79C3D38A69AA}" type="slidenum">
              <a:rPr lang="en-US" smtClean="0"/>
              <a:t>‹#›</a:t>
            </a:fld>
            <a:endParaRPr lang="en-US"/>
          </a:p>
        </p:txBody>
      </p:sp>
    </p:spTree>
    <p:extLst>
      <p:ext uri="{BB962C8B-B14F-4D97-AF65-F5344CB8AC3E}">
        <p14:creationId xmlns:p14="http://schemas.microsoft.com/office/powerpoint/2010/main" val="235224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3EFB34-B994-4557-BD37-3FFA0EE5D885}" type="datetime1">
              <a:rPr lang="en-US" smtClean="0"/>
              <a:t>10.01.2022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839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C03E27-5DE7-43A4-A756-E40F469F3DF7}" type="datetime1">
              <a:rPr lang="en-US" smtClean="0"/>
              <a:t>10.01.2022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2273745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3A74A-C8D2-40D9-984F-49861E7C45F8}" type="datetime1">
              <a:rPr lang="en-US" smtClean="0"/>
              <a:t>10.01.2022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161662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0D137-C990-4B8E-90FD-57775F652E2B}" type="datetime1">
              <a:rPr lang="en-US" smtClean="0"/>
              <a:t>10.01.2022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3641853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790624-4A48-4682-B4CA-510C4EAE676A}" type="datetime1">
              <a:rPr lang="en-US" smtClean="0"/>
              <a:t>10.01.2022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116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B952C5-D49A-4D39-A2D2-7D6A0162F8CD}" type="datetime1">
              <a:rPr lang="en-US" smtClean="0"/>
              <a:t>10.01.2022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879458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D892F7-C6C5-4923-AB3C-8BD0B0B285C7}" type="datetime1">
              <a:rPr lang="en-US" smtClean="0"/>
              <a:t>10.01.2022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4112408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0E3374-FDB0-4915-8957-37F73B4A770B}" type="datetime1">
              <a:rPr lang="en-US" smtClean="0"/>
              <a:t>10.01.2022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3139782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24A542-5E01-461C-9495-FD8D6A07B0D0}" type="datetime1">
              <a:rPr lang="en-US" smtClean="0"/>
              <a:t>10.01.2022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351198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4611149-6A11-4816-8869-83CFC63E8F27}" type="datetime1">
              <a:rPr lang="en-US" smtClean="0"/>
              <a:t>10.01.2022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895A099-AF29-4522-9916-0CFA5C37973B}" type="slidenum">
              <a:rPr lang="en-US" smtClean="0"/>
              <a:t>‹#›</a:t>
            </a:fld>
            <a:endParaRPr lang="en-US"/>
          </a:p>
        </p:txBody>
      </p:sp>
    </p:spTree>
    <p:extLst>
      <p:ext uri="{BB962C8B-B14F-4D97-AF65-F5344CB8AC3E}">
        <p14:creationId xmlns:p14="http://schemas.microsoft.com/office/powerpoint/2010/main" val="2318602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044C0E-91CB-4BF8-858D-226713B6EABB}" type="datetime1">
              <a:rPr lang="en-US" smtClean="0"/>
              <a:t>10.01.2022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5A099-AF29-4522-9916-0CFA5C37973B}" type="slidenum">
              <a:rPr lang="en-US" smtClean="0"/>
              <a:t>‹#›</a:t>
            </a:fld>
            <a:endParaRPr lang="en-US"/>
          </a:p>
        </p:txBody>
      </p:sp>
    </p:spTree>
    <p:extLst>
      <p:ext uri="{BB962C8B-B14F-4D97-AF65-F5344CB8AC3E}">
        <p14:creationId xmlns:p14="http://schemas.microsoft.com/office/powerpoint/2010/main" val="387206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4B72115-676B-420D-B059-9DD5B14C2C6B}" type="datetime1">
              <a:rPr lang="en-US" smtClean="0"/>
              <a:t>10.01.2022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895A099-AF29-4522-9916-0CFA5C37973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22638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ilutin@redcross.org.rs" TargetMode="External"/><Relationship Id="rId2" Type="http://schemas.openxmlformats.org/officeDocument/2006/relationships/hyperlink" Target="mailto:natasa@redcross.org.r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A4323-F921-4E19-9706-9EAD1C1D3C74}"/>
              </a:ext>
            </a:extLst>
          </p:cNvPr>
          <p:cNvSpPr>
            <a:spLocks noGrp="1"/>
          </p:cNvSpPr>
          <p:nvPr>
            <p:ph type="ctrTitle"/>
          </p:nvPr>
        </p:nvSpPr>
        <p:spPr/>
        <p:txBody>
          <a:bodyPr>
            <a:normAutofit/>
          </a:bodyPr>
          <a:lstStyle/>
          <a:p>
            <a:r>
              <a:rPr lang="en-US" sz="7200" dirty="0">
                <a:solidFill>
                  <a:schemeClr val="accent1"/>
                </a:solidFill>
              </a:rPr>
              <a:t>RESEARCH ON VIOLENCE AGAINST OLDER WOMEN-Recommendations</a:t>
            </a:r>
          </a:p>
        </p:txBody>
      </p:sp>
      <p:sp>
        <p:nvSpPr>
          <p:cNvPr id="3" name="Subtitle 2">
            <a:extLst>
              <a:ext uri="{FF2B5EF4-FFF2-40B4-BE49-F238E27FC236}">
                <a16:creationId xmlns:a16="http://schemas.microsoft.com/office/drawing/2014/main" id="{846C55C4-7020-410B-A29E-AD2CD4F3A2DF}"/>
              </a:ext>
            </a:extLst>
          </p:cNvPr>
          <p:cNvSpPr>
            <a:spLocks noGrp="1"/>
          </p:cNvSpPr>
          <p:nvPr>
            <p:ph type="subTitle" idx="1"/>
          </p:nvPr>
        </p:nvSpPr>
        <p:spPr/>
        <p:txBody>
          <a:bodyPr>
            <a:noAutofit/>
          </a:bodyPr>
          <a:lstStyle/>
          <a:p>
            <a:r>
              <a:rPr lang="en-US" sz="1400" b="1" dirty="0"/>
              <a:t>Presenter: </a:t>
            </a:r>
            <a:r>
              <a:rPr lang="en-US" sz="1400" b="1" dirty="0" err="1"/>
              <a:t>Natasa</a:t>
            </a:r>
            <a:r>
              <a:rPr lang="en-US" sz="1400" b="1" dirty="0"/>
              <a:t> </a:t>
            </a:r>
            <a:r>
              <a:rPr lang="en-US" sz="1400" b="1" dirty="0" err="1"/>
              <a:t>Todorovic</a:t>
            </a:r>
            <a:r>
              <a:rPr lang="en-US" sz="1400" b="1" dirty="0"/>
              <a:t>, red cross of Serbia, INPEA</a:t>
            </a:r>
          </a:p>
        </p:txBody>
      </p:sp>
      <p:sp>
        <p:nvSpPr>
          <p:cNvPr id="4" name="Slide Number Placeholder 3">
            <a:extLst>
              <a:ext uri="{FF2B5EF4-FFF2-40B4-BE49-F238E27FC236}">
                <a16:creationId xmlns:a16="http://schemas.microsoft.com/office/drawing/2014/main" id="{21610F00-2040-453F-9506-27566F2BD2FB}"/>
              </a:ext>
            </a:extLst>
          </p:cNvPr>
          <p:cNvSpPr>
            <a:spLocks noGrp="1"/>
          </p:cNvSpPr>
          <p:nvPr>
            <p:ph type="sldNum" sz="quarter" idx="12"/>
          </p:nvPr>
        </p:nvSpPr>
        <p:spPr/>
        <p:txBody>
          <a:bodyPr/>
          <a:lstStyle/>
          <a:p>
            <a:fld id="{3895A099-AF29-4522-9916-0CFA5C37973B}" type="slidenum">
              <a:rPr lang="en-US" smtClean="0"/>
              <a:t>1</a:t>
            </a:fld>
            <a:endParaRPr lang="en-US"/>
          </a:p>
        </p:txBody>
      </p:sp>
      <p:pic>
        <p:nvPicPr>
          <p:cNvPr id="7" name="Picture 6" descr="C:\Users\uros.REDCROS\AppData\Local\Microsoft\Windows\INetCache\Content.Word\UNFPA_logo.svg.png">
            <a:extLst>
              <a:ext uri="{FF2B5EF4-FFF2-40B4-BE49-F238E27FC236}">
                <a16:creationId xmlns:a16="http://schemas.microsoft.com/office/drawing/2014/main" id="{8DA220FE-974A-FB44-BD22-6510F032E05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9006" y="5729128"/>
            <a:ext cx="1014730" cy="461010"/>
          </a:xfrm>
          <a:prstGeom prst="rect">
            <a:avLst/>
          </a:prstGeom>
          <a:noFill/>
          <a:ln>
            <a:noFill/>
          </a:ln>
        </p:spPr>
      </p:pic>
      <p:pic>
        <p:nvPicPr>
          <p:cNvPr id="8" name="Picture 7" descr="C:\Users\uros.REDCROS\AppData\Local\Microsoft\Windows\INetCache\Content.Word\Crveni krst Srbije logo.jpg">
            <a:extLst>
              <a:ext uri="{FF2B5EF4-FFF2-40B4-BE49-F238E27FC236}">
                <a16:creationId xmlns:a16="http://schemas.microsoft.com/office/drawing/2014/main" id="{50AB3F97-3A18-5442-B034-A008F4C9E8E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75101" y="5689123"/>
            <a:ext cx="1438910" cy="501015"/>
          </a:xfrm>
          <a:prstGeom prst="rect">
            <a:avLst/>
          </a:prstGeom>
          <a:noFill/>
          <a:ln>
            <a:noFill/>
          </a:ln>
        </p:spPr>
      </p:pic>
      <p:pic>
        <p:nvPicPr>
          <p:cNvPr id="10" name="Picture 9" descr="C:\Users\uros.REDCROS\AppData\Local\Microsoft\Windows\INetCache\Content.Word\INPEA.PNG">
            <a:extLst>
              <a:ext uri="{FF2B5EF4-FFF2-40B4-BE49-F238E27FC236}">
                <a16:creationId xmlns:a16="http://schemas.microsoft.com/office/drawing/2014/main" id="{44723639-9181-364A-89DC-D76B5649D2C7}"/>
              </a:ext>
            </a:extLst>
          </p:cNvPr>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924510" y="5513863"/>
            <a:ext cx="575945" cy="676275"/>
          </a:xfrm>
          <a:prstGeom prst="rect">
            <a:avLst/>
          </a:prstGeom>
          <a:noFill/>
          <a:ln>
            <a:noFill/>
          </a:ln>
        </p:spPr>
      </p:pic>
    </p:spTree>
    <p:extLst>
      <p:ext uri="{BB962C8B-B14F-4D97-AF65-F5344CB8AC3E}">
        <p14:creationId xmlns:p14="http://schemas.microsoft.com/office/powerpoint/2010/main" val="2231073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AF5E5-8356-4A20-8289-581AFA380A67}"/>
              </a:ext>
            </a:extLst>
          </p:cNvPr>
          <p:cNvSpPr>
            <a:spLocks noGrp="1"/>
          </p:cNvSpPr>
          <p:nvPr>
            <p:ph type="title"/>
          </p:nvPr>
        </p:nvSpPr>
        <p:spPr/>
        <p:txBody>
          <a:bodyPr/>
          <a:lstStyle/>
          <a:p>
            <a:r>
              <a:rPr lang="en-US" dirty="0"/>
              <a:t> </a:t>
            </a:r>
            <a:br>
              <a:rPr lang="en-US" dirty="0"/>
            </a:br>
            <a:r>
              <a:rPr lang="en-US" b="1" dirty="0">
                <a:solidFill>
                  <a:schemeClr val="accent1"/>
                </a:solidFill>
              </a:rPr>
              <a:t>Changing social norms through advocacy</a:t>
            </a:r>
            <a:endParaRPr lang="en-US" dirty="0">
              <a:solidFill>
                <a:schemeClr val="accent1"/>
              </a:solidFill>
            </a:endParaRPr>
          </a:p>
        </p:txBody>
      </p:sp>
      <p:sp>
        <p:nvSpPr>
          <p:cNvPr id="3" name="Content Placeholder 2">
            <a:extLst>
              <a:ext uri="{FF2B5EF4-FFF2-40B4-BE49-F238E27FC236}">
                <a16:creationId xmlns:a16="http://schemas.microsoft.com/office/drawing/2014/main" id="{5739B267-CF5A-40D9-BC49-08113EC48CDF}"/>
              </a:ext>
            </a:extLst>
          </p:cNvPr>
          <p:cNvSpPr>
            <a:spLocks noGrp="1"/>
          </p:cNvSpPr>
          <p:nvPr>
            <p:ph idx="1"/>
          </p:nvPr>
        </p:nvSpPr>
        <p:spPr/>
        <p:txBody>
          <a:bodyPr>
            <a:normAutofit/>
          </a:bodyPr>
          <a:lstStyle/>
          <a:p>
            <a:pPr lvl="0">
              <a:buFont typeface="Arial" panose="020B0604020202020204" pitchFamily="34" charset="0"/>
              <a:buChar char="•"/>
            </a:pPr>
            <a:r>
              <a:rPr lang="en-US" sz="3000" dirty="0"/>
              <a:t> Promote a </a:t>
            </a:r>
            <a:r>
              <a:rPr lang="en-US" sz="3000" dirty="0">
                <a:solidFill>
                  <a:schemeClr val="accent1">
                    <a:lumMod val="75000"/>
                  </a:schemeClr>
                </a:solidFill>
              </a:rPr>
              <a:t>positive image of the contributions </a:t>
            </a:r>
            <a:r>
              <a:rPr lang="en-US" sz="3000" dirty="0"/>
              <a:t>of older women.</a:t>
            </a:r>
          </a:p>
          <a:p>
            <a:pPr lvl="0">
              <a:buFont typeface="Arial" panose="020B0604020202020204" pitchFamily="34" charset="0"/>
              <a:buChar char="•"/>
            </a:pPr>
            <a:r>
              <a:rPr lang="en-US" sz="3000" dirty="0"/>
              <a:t> Plan long-term, continuous work on the </a:t>
            </a:r>
            <a:r>
              <a:rPr lang="en-US" sz="3000" dirty="0">
                <a:solidFill>
                  <a:schemeClr val="accent1">
                    <a:lumMod val="75000"/>
                  </a:schemeClr>
                </a:solidFill>
              </a:rPr>
              <a:t>fight against stereotypes </a:t>
            </a:r>
            <a:r>
              <a:rPr lang="en-US" sz="3000" dirty="0"/>
              <a:t>about older women.</a:t>
            </a:r>
          </a:p>
          <a:p>
            <a:pPr lvl="0">
              <a:buFont typeface="Arial" panose="020B0604020202020204" pitchFamily="34" charset="0"/>
              <a:buChar char="•"/>
            </a:pPr>
            <a:r>
              <a:rPr lang="en-US" sz="3000" dirty="0"/>
              <a:t> The </a:t>
            </a:r>
            <a:r>
              <a:rPr lang="en-US" sz="3000" dirty="0">
                <a:solidFill>
                  <a:schemeClr val="accent1">
                    <a:lumMod val="75000"/>
                  </a:schemeClr>
                </a:solidFill>
              </a:rPr>
              <a:t>media</a:t>
            </a:r>
            <a:r>
              <a:rPr lang="en-US" sz="3000" dirty="0"/>
              <a:t> amplify these stereotypes, so it is necessary to work with them to recognize that the protectionist discourse in which older persons are a group that must be protected and preserved at all costs ends in paternalism and affects the decision-making power of older women. </a:t>
            </a:r>
          </a:p>
          <a:p>
            <a:pPr lvl="0">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00B3EA39-3311-4C96-B9DF-D9FF81523541}"/>
              </a:ext>
            </a:extLst>
          </p:cNvPr>
          <p:cNvSpPr>
            <a:spLocks noGrp="1"/>
          </p:cNvSpPr>
          <p:nvPr>
            <p:ph type="sldNum" sz="quarter" idx="12"/>
          </p:nvPr>
        </p:nvSpPr>
        <p:spPr/>
        <p:txBody>
          <a:bodyPr/>
          <a:lstStyle/>
          <a:p>
            <a:fld id="{3895A099-AF29-4522-9916-0CFA5C37973B}" type="slidenum">
              <a:rPr lang="en-US" smtClean="0"/>
              <a:t>10</a:t>
            </a:fld>
            <a:endParaRPr lang="en-US"/>
          </a:p>
        </p:txBody>
      </p:sp>
    </p:spTree>
    <p:extLst>
      <p:ext uri="{BB962C8B-B14F-4D97-AF65-F5344CB8AC3E}">
        <p14:creationId xmlns:p14="http://schemas.microsoft.com/office/powerpoint/2010/main" val="3529919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69EFC-9E0F-4331-90FE-30FA1DE14F6A}"/>
              </a:ext>
            </a:extLst>
          </p:cNvPr>
          <p:cNvSpPr>
            <a:spLocks noGrp="1"/>
          </p:cNvSpPr>
          <p:nvPr>
            <p:ph type="title"/>
          </p:nvPr>
        </p:nvSpPr>
        <p:spPr/>
        <p:txBody>
          <a:bodyPr/>
          <a:lstStyle/>
          <a:p>
            <a:r>
              <a:rPr lang="en-US" dirty="0"/>
              <a:t> </a:t>
            </a:r>
            <a:br>
              <a:rPr lang="en-US" dirty="0"/>
            </a:br>
            <a:r>
              <a:rPr lang="en-US" b="1" dirty="0">
                <a:solidFill>
                  <a:schemeClr val="accent1"/>
                </a:solidFill>
              </a:rPr>
              <a:t>Changing social norms through advocacy</a:t>
            </a:r>
            <a:endParaRPr lang="en-US" dirty="0">
              <a:solidFill>
                <a:schemeClr val="accent1"/>
              </a:solidFill>
            </a:endParaRPr>
          </a:p>
        </p:txBody>
      </p:sp>
      <p:sp>
        <p:nvSpPr>
          <p:cNvPr id="3" name="Content Placeholder 2">
            <a:extLst>
              <a:ext uri="{FF2B5EF4-FFF2-40B4-BE49-F238E27FC236}">
                <a16:creationId xmlns:a16="http://schemas.microsoft.com/office/drawing/2014/main" id="{5477F902-94CD-44C6-B745-B609475256DB}"/>
              </a:ext>
            </a:extLst>
          </p:cNvPr>
          <p:cNvSpPr>
            <a:spLocks noGrp="1"/>
          </p:cNvSpPr>
          <p:nvPr>
            <p:ph idx="1"/>
          </p:nvPr>
        </p:nvSpPr>
        <p:spPr/>
        <p:txBody>
          <a:bodyPr>
            <a:normAutofit/>
          </a:bodyPr>
          <a:lstStyle/>
          <a:p>
            <a:pPr>
              <a:buFont typeface="Arial" panose="020B0604020202020204" pitchFamily="34" charset="0"/>
              <a:buChar char="•"/>
            </a:pPr>
            <a:r>
              <a:rPr lang="en-US" sz="2800" dirty="0"/>
              <a:t> Invest in </a:t>
            </a:r>
            <a:r>
              <a:rPr lang="en-US" sz="2800" dirty="0">
                <a:solidFill>
                  <a:schemeClr val="accent1">
                    <a:lumMod val="75000"/>
                  </a:schemeClr>
                </a:solidFill>
              </a:rPr>
              <a:t>preventive measures during the life </a:t>
            </a:r>
            <a:r>
              <a:rPr lang="en-US" sz="2800" dirty="0" smtClean="0">
                <a:solidFill>
                  <a:schemeClr val="accent1">
                    <a:lumMod val="75000"/>
                  </a:schemeClr>
                </a:solidFill>
              </a:rPr>
              <a:t>cycle</a:t>
            </a:r>
            <a:endParaRPr lang="en-US" sz="2800" dirty="0"/>
          </a:p>
          <a:p>
            <a:pPr lvl="0">
              <a:buFont typeface="Arial" panose="020B0604020202020204" pitchFamily="34" charset="0"/>
              <a:buChar char="•"/>
            </a:pPr>
            <a:r>
              <a:rPr lang="sr-Latn-RS" sz="2800" dirty="0" smtClean="0"/>
              <a:t> </a:t>
            </a:r>
            <a:r>
              <a:rPr lang="en-US" sz="2800" dirty="0" smtClean="0"/>
              <a:t>Promote </a:t>
            </a:r>
            <a:r>
              <a:rPr lang="en-US" sz="2800" dirty="0"/>
              <a:t>and encourage </a:t>
            </a:r>
            <a:r>
              <a:rPr lang="en-US" sz="2800" dirty="0">
                <a:solidFill>
                  <a:schemeClr val="accent1">
                    <a:lumMod val="75000"/>
                  </a:schemeClr>
                </a:solidFill>
              </a:rPr>
              <a:t>intergenerational </a:t>
            </a:r>
            <a:r>
              <a:rPr lang="en-US" sz="2800" dirty="0" smtClean="0">
                <a:solidFill>
                  <a:schemeClr val="accent1">
                    <a:lumMod val="75000"/>
                  </a:schemeClr>
                </a:solidFill>
              </a:rPr>
              <a:t>solidarity</a:t>
            </a:r>
            <a:endParaRPr lang="en-US" sz="2800" dirty="0">
              <a:solidFill>
                <a:schemeClr val="accent1">
                  <a:lumMod val="75000"/>
                </a:schemeClr>
              </a:solidFill>
            </a:endParaRPr>
          </a:p>
          <a:p>
            <a:pPr>
              <a:buFont typeface="Arial" panose="020B0604020202020204" pitchFamily="34" charset="0"/>
              <a:buChar char="•"/>
            </a:pPr>
            <a:r>
              <a:rPr lang="en-US" i="1" dirty="0"/>
              <a:t> </a:t>
            </a:r>
            <a:r>
              <a:rPr lang="en-US" sz="2800" dirty="0"/>
              <a:t>As part of the implementation of strategies for achieving the </a:t>
            </a:r>
            <a:r>
              <a:rPr lang="en-US" sz="2800" dirty="0">
                <a:solidFill>
                  <a:schemeClr val="accent1">
                    <a:lumMod val="75000"/>
                  </a:schemeClr>
                </a:solidFill>
              </a:rPr>
              <a:t>Sustainable Development Goals</a:t>
            </a:r>
            <a:r>
              <a:rPr lang="en-US" sz="2800" dirty="0"/>
              <a:t>, each state should recognize older women as one of the social groups that should be included in the “no one left behind” approach.</a:t>
            </a:r>
          </a:p>
          <a:p>
            <a:pPr>
              <a:buFont typeface="Arial" panose="020B0604020202020204" pitchFamily="34" charset="0"/>
              <a:buChar char="•"/>
            </a:pPr>
            <a:r>
              <a:rPr lang="en-US" sz="2800" i="1" dirty="0"/>
              <a:t> </a:t>
            </a:r>
            <a:r>
              <a:rPr lang="en-US" sz="2800" dirty="0"/>
              <a:t>Promote the adoption of the </a:t>
            </a:r>
            <a:r>
              <a:rPr lang="en-US" sz="2800" dirty="0">
                <a:solidFill>
                  <a:schemeClr val="accent1">
                    <a:lumMod val="75000"/>
                  </a:schemeClr>
                </a:solidFill>
              </a:rPr>
              <a:t>United Nations New Convention on the Rights of Older Persons</a:t>
            </a:r>
          </a:p>
        </p:txBody>
      </p:sp>
      <p:sp>
        <p:nvSpPr>
          <p:cNvPr id="4" name="Slide Number Placeholder 3">
            <a:extLst>
              <a:ext uri="{FF2B5EF4-FFF2-40B4-BE49-F238E27FC236}">
                <a16:creationId xmlns:a16="http://schemas.microsoft.com/office/drawing/2014/main" id="{DE8DB2E7-5C4B-4CB0-B28B-7DB5C6FF6268}"/>
              </a:ext>
            </a:extLst>
          </p:cNvPr>
          <p:cNvSpPr>
            <a:spLocks noGrp="1"/>
          </p:cNvSpPr>
          <p:nvPr>
            <p:ph type="sldNum" sz="quarter" idx="12"/>
          </p:nvPr>
        </p:nvSpPr>
        <p:spPr/>
        <p:txBody>
          <a:bodyPr/>
          <a:lstStyle/>
          <a:p>
            <a:fld id="{3895A099-AF29-4522-9916-0CFA5C37973B}" type="slidenum">
              <a:rPr lang="en-US" smtClean="0"/>
              <a:t>11</a:t>
            </a:fld>
            <a:endParaRPr lang="en-US"/>
          </a:p>
        </p:txBody>
      </p:sp>
    </p:spTree>
    <p:extLst>
      <p:ext uri="{BB962C8B-B14F-4D97-AF65-F5344CB8AC3E}">
        <p14:creationId xmlns:p14="http://schemas.microsoft.com/office/powerpoint/2010/main" val="3614585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4B281-AAE8-455C-9BD8-31214270661B}"/>
              </a:ext>
            </a:extLst>
          </p:cNvPr>
          <p:cNvSpPr>
            <a:spLocks noGrp="1"/>
          </p:cNvSpPr>
          <p:nvPr>
            <p:ph type="title"/>
          </p:nvPr>
        </p:nvSpPr>
        <p:spPr/>
        <p:txBody>
          <a:bodyPr>
            <a:normAutofit/>
          </a:bodyPr>
          <a:lstStyle/>
          <a:p>
            <a:pPr algn="ctr"/>
            <a:r>
              <a:rPr lang="en-US" sz="4800" b="1" dirty="0">
                <a:solidFill>
                  <a:schemeClr val="accent1"/>
                </a:solidFill>
              </a:rPr>
              <a:t>Thank you! </a:t>
            </a:r>
          </a:p>
        </p:txBody>
      </p:sp>
      <p:sp>
        <p:nvSpPr>
          <p:cNvPr id="3" name="Content Placeholder 2">
            <a:extLst>
              <a:ext uri="{FF2B5EF4-FFF2-40B4-BE49-F238E27FC236}">
                <a16:creationId xmlns:a16="http://schemas.microsoft.com/office/drawing/2014/main" id="{18F43C4B-A1D5-4B73-A402-B8CC6DE26666}"/>
              </a:ext>
            </a:extLst>
          </p:cNvPr>
          <p:cNvSpPr>
            <a:spLocks noGrp="1"/>
          </p:cNvSpPr>
          <p:nvPr>
            <p:ph idx="1"/>
          </p:nvPr>
        </p:nvSpPr>
        <p:spPr/>
        <p:txBody>
          <a:bodyPr>
            <a:normAutofit/>
          </a:bodyPr>
          <a:lstStyle/>
          <a:p>
            <a:r>
              <a:rPr lang="en-US" sz="4000" dirty="0">
                <a:solidFill>
                  <a:schemeClr val="accent1"/>
                </a:solidFill>
              </a:rPr>
              <a:t>Contact Information:</a:t>
            </a:r>
            <a:endParaRPr lang="en-US" sz="4000" i="1" dirty="0">
              <a:solidFill>
                <a:schemeClr val="accent1"/>
              </a:solidFill>
            </a:endParaRPr>
          </a:p>
          <a:p>
            <a:r>
              <a:rPr lang="en-US" sz="4000" dirty="0" err="1">
                <a:solidFill>
                  <a:schemeClr val="accent1"/>
                </a:solidFill>
              </a:rPr>
              <a:t>Nataša</a:t>
            </a:r>
            <a:r>
              <a:rPr lang="en-US" sz="4000" dirty="0">
                <a:solidFill>
                  <a:schemeClr val="accent1"/>
                </a:solidFill>
              </a:rPr>
              <a:t> </a:t>
            </a:r>
            <a:r>
              <a:rPr lang="en-US" sz="4000" dirty="0" err="1">
                <a:solidFill>
                  <a:schemeClr val="accent1"/>
                </a:solidFill>
              </a:rPr>
              <a:t>Todorović</a:t>
            </a:r>
            <a:r>
              <a:rPr lang="en-US" sz="4000" dirty="0">
                <a:solidFill>
                  <a:schemeClr val="accent1"/>
                </a:solidFill>
              </a:rPr>
              <a:t> or Milutin </a:t>
            </a:r>
            <a:r>
              <a:rPr lang="en-US" sz="4000" dirty="0" err="1">
                <a:solidFill>
                  <a:schemeClr val="accent1"/>
                </a:solidFill>
              </a:rPr>
              <a:t>Vračević</a:t>
            </a:r>
            <a:endParaRPr lang="en-US" sz="4000" dirty="0">
              <a:solidFill>
                <a:schemeClr val="accent1"/>
              </a:solidFill>
            </a:endParaRPr>
          </a:p>
          <a:p>
            <a:r>
              <a:rPr lang="en-US" sz="4000" dirty="0">
                <a:solidFill>
                  <a:schemeClr val="accent1"/>
                </a:solidFill>
              </a:rPr>
              <a:t>Red Cross of Serbia</a:t>
            </a:r>
          </a:p>
          <a:p>
            <a:r>
              <a:rPr lang="en-US" sz="4000" b="1" dirty="0">
                <a:hlinkClick r:id="rId2"/>
              </a:rPr>
              <a:t>natasa@redcross.org.rs</a:t>
            </a:r>
            <a:r>
              <a:rPr lang="en-US" sz="4000" b="1" dirty="0"/>
              <a:t> </a:t>
            </a:r>
            <a:r>
              <a:rPr lang="en-US" sz="4000" dirty="0">
                <a:solidFill>
                  <a:schemeClr val="accent1"/>
                </a:solidFill>
              </a:rPr>
              <a:t>or</a:t>
            </a:r>
            <a:r>
              <a:rPr lang="en-US" sz="4000" b="1" dirty="0"/>
              <a:t> </a:t>
            </a:r>
            <a:r>
              <a:rPr lang="en-US" sz="4000" b="1" dirty="0">
                <a:hlinkClick r:id="rId3"/>
              </a:rPr>
              <a:t>milutin@redcross.org.rs</a:t>
            </a:r>
            <a:endParaRPr lang="en-US" sz="4000" b="1" dirty="0"/>
          </a:p>
          <a:p>
            <a:endParaRPr lang="en-US" sz="4000" b="1" dirty="0"/>
          </a:p>
          <a:p>
            <a:endParaRPr lang="en-US" dirty="0"/>
          </a:p>
        </p:txBody>
      </p:sp>
      <p:sp>
        <p:nvSpPr>
          <p:cNvPr id="4" name="Slide Number Placeholder 3">
            <a:extLst>
              <a:ext uri="{FF2B5EF4-FFF2-40B4-BE49-F238E27FC236}">
                <a16:creationId xmlns:a16="http://schemas.microsoft.com/office/drawing/2014/main" id="{FDD18C38-5089-4F41-A8DF-E62C902AD281}"/>
              </a:ext>
            </a:extLst>
          </p:cNvPr>
          <p:cNvSpPr>
            <a:spLocks noGrp="1"/>
          </p:cNvSpPr>
          <p:nvPr>
            <p:ph type="sldNum" sz="quarter" idx="12"/>
          </p:nvPr>
        </p:nvSpPr>
        <p:spPr/>
        <p:txBody>
          <a:bodyPr/>
          <a:lstStyle/>
          <a:p>
            <a:fld id="{3895A099-AF29-4522-9916-0CFA5C37973B}" type="slidenum">
              <a:rPr lang="en-US" smtClean="0"/>
              <a:t>12</a:t>
            </a:fld>
            <a:endParaRPr lang="en-US"/>
          </a:p>
        </p:txBody>
      </p:sp>
    </p:spTree>
    <p:extLst>
      <p:ext uri="{BB962C8B-B14F-4D97-AF65-F5344CB8AC3E}">
        <p14:creationId xmlns:p14="http://schemas.microsoft.com/office/powerpoint/2010/main" val="113245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5A924-E767-4F53-8E2C-D67EAC3160A7}"/>
              </a:ext>
            </a:extLst>
          </p:cNvPr>
          <p:cNvSpPr>
            <a:spLocks noGrp="1"/>
          </p:cNvSpPr>
          <p:nvPr>
            <p:ph type="title"/>
          </p:nvPr>
        </p:nvSpPr>
        <p:spPr/>
        <p:txBody>
          <a:bodyPr>
            <a:normAutofit/>
          </a:bodyPr>
          <a:lstStyle/>
          <a:p>
            <a:pPr algn="ctr"/>
            <a:r>
              <a:rPr lang="en-GB" b="1" dirty="0">
                <a:solidFill>
                  <a:schemeClr val="accent1"/>
                </a:solidFill>
              </a:rPr>
              <a:t>Recommendations</a:t>
            </a:r>
            <a:endParaRPr lang="en-US" b="1" dirty="0">
              <a:solidFill>
                <a:schemeClr val="accent1"/>
              </a:solidFill>
            </a:endParaRPr>
          </a:p>
        </p:txBody>
      </p:sp>
      <p:sp>
        <p:nvSpPr>
          <p:cNvPr id="3" name="Content Placeholder 2">
            <a:extLst>
              <a:ext uri="{FF2B5EF4-FFF2-40B4-BE49-F238E27FC236}">
                <a16:creationId xmlns:a16="http://schemas.microsoft.com/office/drawing/2014/main" id="{4D7763B4-0C5F-4321-8AB2-B37FB298D2C7}"/>
              </a:ext>
            </a:extLst>
          </p:cNvPr>
          <p:cNvSpPr>
            <a:spLocks noGrp="1"/>
          </p:cNvSpPr>
          <p:nvPr>
            <p:ph idx="1"/>
          </p:nvPr>
        </p:nvSpPr>
        <p:spPr/>
        <p:txBody>
          <a:bodyPr>
            <a:normAutofit/>
          </a:bodyPr>
          <a:lstStyle/>
          <a:p>
            <a:pPr>
              <a:buFont typeface="Arial" panose="020B0604020202020204" pitchFamily="34" charset="0"/>
              <a:buChar char="•"/>
            </a:pPr>
            <a:r>
              <a:rPr lang="en-US" b="1" dirty="0"/>
              <a:t> </a:t>
            </a:r>
            <a:r>
              <a:rPr lang="en-US" sz="2400" dirty="0"/>
              <a:t>Data Collection</a:t>
            </a:r>
          </a:p>
          <a:p>
            <a:pPr>
              <a:buFont typeface="Arial" panose="020B0604020202020204" pitchFamily="34" charset="0"/>
              <a:buChar char="•"/>
            </a:pPr>
            <a:r>
              <a:rPr lang="en-US" sz="2400" dirty="0"/>
              <a:t> Regulation</a:t>
            </a:r>
          </a:p>
          <a:p>
            <a:pPr>
              <a:buFont typeface="Arial" panose="020B0604020202020204" pitchFamily="34" charset="0"/>
              <a:buChar char="•"/>
            </a:pPr>
            <a:r>
              <a:rPr lang="en-US" sz="2400" dirty="0"/>
              <a:t> Services</a:t>
            </a:r>
          </a:p>
          <a:p>
            <a:pPr>
              <a:buFont typeface="Arial" panose="020B0604020202020204" pitchFamily="34" charset="0"/>
              <a:buChar char="•"/>
            </a:pPr>
            <a:r>
              <a:rPr lang="en-US" sz="2400" dirty="0"/>
              <a:t> Education</a:t>
            </a:r>
          </a:p>
          <a:p>
            <a:pPr>
              <a:buFont typeface="Arial" panose="020B0604020202020204" pitchFamily="34" charset="0"/>
              <a:buChar char="•"/>
            </a:pPr>
            <a:r>
              <a:rPr lang="en-US" sz="2400" dirty="0"/>
              <a:t> Changing social norms through advocacy</a:t>
            </a:r>
          </a:p>
          <a:p>
            <a:pPr>
              <a:buFont typeface="Arial" panose="020B0604020202020204" pitchFamily="34" charset="0"/>
              <a:buChar char="•"/>
            </a:pPr>
            <a:endParaRPr lang="en-US" sz="2400" dirty="0"/>
          </a:p>
          <a:p>
            <a:pPr>
              <a:buFont typeface="Arial" panose="020B0604020202020204" pitchFamily="34" charset="0"/>
              <a:buChar char="•"/>
            </a:pPr>
            <a:endParaRPr lang="en-US" sz="2800" dirty="0"/>
          </a:p>
          <a:p>
            <a:pPr>
              <a:buFont typeface="Arial" panose="020B0604020202020204" pitchFamily="34" charset="0"/>
              <a:buChar char="•"/>
            </a:pPr>
            <a:endParaRPr lang="en-US" sz="2600" dirty="0"/>
          </a:p>
        </p:txBody>
      </p:sp>
      <p:sp>
        <p:nvSpPr>
          <p:cNvPr id="4" name="Slide Number Placeholder 3">
            <a:extLst>
              <a:ext uri="{FF2B5EF4-FFF2-40B4-BE49-F238E27FC236}">
                <a16:creationId xmlns:a16="http://schemas.microsoft.com/office/drawing/2014/main" id="{5709D249-3EEF-44F2-910D-70ECCA6E5897}"/>
              </a:ext>
            </a:extLst>
          </p:cNvPr>
          <p:cNvSpPr>
            <a:spLocks noGrp="1"/>
          </p:cNvSpPr>
          <p:nvPr>
            <p:ph type="sldNum" sz="quarter" idx="12"/>
          </p:nvPr>
        </p:nvSpPr>
        <p:spPr/>
        <p:txBody>
          <a:bodyPr/>
          <a:lstStyle/>
          <a:p>
            <a:fld id="{3895A099-AF29-4522-9916-0CFA5C37973B}" type="slidenum">
              <a:rPr lang="en-US" smtClean="0"/>
              <a:t>2</a:t>
            </a:fld>
            <a:endParaRPr lang="en-US"/>
          </a:p>
        </p:txBody>
      </p:sp>
    </p:spTree>
    <p:extLst>
      <p:ext uri="{BB962C8B-B14F-4D97-AF65-F5344CB8AC3E}">
        <p14:creationId xmlns:p14="http://schemas.microsoft.com/office/powerpoint/2010/main" val="267352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920E5-C67E-4CD0-B96C-C9B425BF9AFD}"/>
              </a:ext>
            </a:extLst>
          </p:cNvPr>
          <p:cNvSpPr>
            <a:spLocks noGrp="1"/>
          </p:cNvSpPr>
          <p:nvPr>
            <p:ph type="title"/>
          </p:nvPr>
        </p:nvSpPr>
        <p:spPr/>
        <p:txBody>
          <a:bodyPr>
            <a:noAutofit/>
          </a:bodyPr>
          <a:lstStyle/>
          <a:p>
            <a:pPr algn="ctr"/>
            <a:r>
              <a:rPr lang="en-US" b="1" dirty="0">
                <a:solidFill>
                  <a:schemeClr val="accent1"/>
                </a:solidFill>
              </a:rPr>
              <a:t>Data Collection</a:t>
            </a:r>
          </a:p>
        </p:txBody>
      </p:sp>
      <p:sp>
        <p:nvSpPr>
          <p:cNvPr id="3" name="Content Placeholder 2">
            <a:extLst>
              <a:ext uri="{FF2B5EF4-FFF2-40B4-BE49-F238E27FC236}">
                <a16:creationId xmlns:a16="http://schemas.microsoft.com/office/drawing/2014/main" id="{6DC5A26B-653D-44FC-9255-4123EE31102F}"/>
              </a:ext>
            </a:extLst>
          </p:cNvPr>
          <p:cNvSpPr>
            <a:spLocks noGrp="1"/>
          </p:cNvSpPr>
          <p:nvPr>
            <p:ph idx="1"/>
          </p:nvPr>
        </p:nvSpPr>
        <p:spPr/>
        <p:txBody>
          <a:bodyPr>
            <a:noAutofit/>
          </a:bodyPr>
          <a:lstStyle/>
          <a:p>
            <a:pPr lvl="0">
              <a:buFont typeface="Arial" panose="020B0604020202020204" pitchFamily="34" charset="0"/>
              <a:buChar char="•"/>
            </a:pPr>
            <a:r>
              <a:rPr lang="en-US" sz="2400" dirty="0">
                <a:solidFill>
                  <a:schemeClr val="accent1"/>
                </a:solidFill>
              </a:rPr>
              <a:t> </a:t>
            </a:r>
            <a:r>
              <a:rPr lang="en-US" sz="3200" dirty="0">
                <a:solidFill>
                  <a:schemeClr val="accent1"/>
                </a:solidFill>
              </a:rPr>
              <a:t>Cut off age for data collection must be abandoned</a:t>
            </a:r>
          </a:p>
          <a:p>
            <a:pPr>
              <a:buFont typeface="Arial" panose="020B0604020202020204" pitchFamily="34" charset="0"/>
              <a:buChar char="•"/>
            </a:pPr>
            <a:r>
              <a:rPr lang="en-US" sz="3200" dirty="0"/>
              <a:t> </a:t>
            </a:r>
            <a:r>
              <a:rPr lang="en-US" sz="2800" dirty="0"/>
              <a:t>More research is needed on violence against older women, in order to gain  better insights into the specifics of both types of violence (e.g. neglect, financial violence…) and perpetrators (e.g. family caregivers…). </a:t>
            </a:r>
          </a:p>
          <a:p>
            <a:pPr lvl="0">
              <a:buFont typeface="Arial" panose="020B0604020202020204" pitchFamily="34" charset="0"/>
              <a:buChar char="•"/>
            </a:pPr>
            <a:endParaRPr lang="en-US" sz="3200" dirty="0"/>
          </a:p>
          <a:p>
            <a:pPr lvl="0">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51A6BEDB-C391-4664-9747-57E3ED446455}"/>
              </a:ext>
            </a:extLst>
          </p:cNvPr>
          <p:cNvSpPr>
            <a:spLocks noGrp="1"/>
          </p:cNvSpPr>
          <p:nvPr>
            <p:ph type="sldNum" sz="quarter" idx="12"/>
          </p:nvPr>
        </p:nvSpPr>
        <p:spPr/>
        <p:txBody>
          <a:bodyPr/>
          <a:lstStyle/>
          <a:p>
            <a:fld id="{3895A099-AF29-4522-9916-0CFA5C37973B}" type="slidenum">
              <a:rPr lang="en-US" smtClean="0"/>
              <a:t>3</a:t>
            </a:fld>
            <a:endParaRPr lang="en-US"/>
          </a:p>
        </p:txBody>
      </p:sp>
    </p:spTree>
    <p:extLst>
      <p:ext uri="{BB962C8B-B14F-4D97-AF65-F5344CB8AC3E}">
        <p14:creationId xmlns:p14="http://schemas.microsoft.com/office/powerpoint/2010/main" val="3336756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920E5-C67E-4CD0-B96C-C9B425BF9AFD}"/>
              </a:ext>
            </a:extLst>
          </p:cNvPr>
          <p:cNvSpPr>
            <a:spLocks noGrp="1"/>
          </p:cNvSpPr>
          <p:nvPr>
            <p:ph type="title"/>
          </p:nvPr>
        </p:nvSpPr>
        <p:spPr/>
        <p:txBody>
          <a:bodyPr>
            <a:noAutofit/>
          </a:bodyPr>
          <a:lstStyle/>
          <a:p>
            <a:pPr algn="ctr"/>
            <a:r>
              <a:rPr lang="en-US" b="1" dirty="0">
                <a:solidFill>
                  <a:schemeClr val="accent1"/>
                </a:solidFill>
              </a:rPr>
              <a:t>Data Collection</a:t>
            </a:r>
          </a:p>
        </p:txBody>
      </p:sp>
      <p:sp>
        <p:nvSpPr>
          <p:cNvPr id="3" name="Content Placeholder 2">
            <a:extLst>
              <a:ext uri="{FF2B5EF4-FFF2-40B4-BE49-F238E27FC236}">
                <a16:creationId xmlns:a16="http://schemas.microsoft.com/office/drawing/2014/main" id="{6DC5A26B-653D-44FC-9255-4123EE31102F}"/>
              </a:ext>
            </a:extLst>
          </p:cNvPr>
          <p:cNvSpPr>
            <a:spLocks noGrp="1"/>
          </p:cNvSpPr>
          <p:nvPr>
            <p:ph idx="1"/>
          </p:nvPr>
        </p:nvSpPr>
        <p:spPr/>
        <p:txBody>
          <a:bodyPr>
            <a:noAutofit/>
          </a:bodyPr>
          <a:lstStyle/>
          <a:p>
            <a:pPr lvl="0">
              <a:buFont typeface="Arial" panose="020B0604020202020204" pitchFamily="34" charset="0"/>
              <a:buChar char="•"/>
            </a:pPr>
            <a:r>
              <a:rPr lang="en-US" sz="2800" dirty="0"/>
              <a:t>Studies on gender-based violence in the </a:t>
            </a:r>
            <a:r>
              <a:rPr lang="en-US" sz="2800" dirty="0">
                <a:solidFill>
                  <a:schemeClr val="accent1">
                    <a:lumMod val="75000"/>
                  </a:schemeClr>
                </a:solidFill>
              </a:rPr>
              <a:t>general female population need to include older women by reflecting the whole population of women regardless of age</a:t>
            </a:r>
            <a:r>
              <a:rPr lang="en-US" sz="2800" dirty="0"/>
              <a:t>, as well as by asking questions about specific forms of abuse that affect older women in particular (neglect, financial  abuse…), which would enable understanding of gender-based violence over the life course. </a:t>
            </a:r>
          </a:p>
          <a:p>
            <a:pPr lvl="0">
              <a:buFont typeface="Arial" panose="020B0604020202020204" pitchFamily="34" charset="0"/>
              <a:buChar char="•"/>
            </a:pPr>
            <a:r>
              <a:rPr lang="en-US" sz="2800" dirty="0"/>
              <a:t>Data collected within different </a:t>
            </a:r>
            <a:r>
              <a:rPr lang="en-US" sz="2800" dirty="0">
                <a:solidFill>
                  <a:schemeClr val="accent1">
                    <a:lumMod val="75000"/>
                  </a:schemeClr>
                </a:solidFill>
              </a:rPr>
              <a:t>protection systems </a:t>
            </a:r>
            <a:r>
              <a:rPr lang="en-US" sz="2800" dirty="0"/>
              <a:t>(social protection, healthcare, police ...) must be </a:t>
            </a:r>
            <a:r>
              <a:rPr lang="en-US" sz="2800" dirty="0">
                <a:solidFill>
                  <a:schemeClr val="accent1">
                    <a:lumMod val="75000"/>
                  </a:schemeClr>
                </a:solidFill>
              </a:rPr>
              <a:t>age-disaggregated into five-year cohorts as well as gender </a:t>
            </a:r>
            <a:r>
              <a:rPr lang="en-US" sz="2800" dirty="0" err="1">
                <a:solidFill>
                  <a:schemeClr val="accent1">
                    <a:lumMod val="75000"/>
                  </a:schemeClr>
                </a:solidFill>
              </a:rPr>
              <a:t>categoriese</a:t>
            </a:r>
            <a:r>
              <a:rPr lang="en-US" sz="2800" dirty="0"/>
              <a:t>.</a:t>
            </a:r>
          </a:p>
          <a:p>
            <a:pPr lvl="0">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51A6BEDB-C391-4664-9747-57E3ED446455}"/>
              </a:ext>
            </a:extLst>
          </p:cNvPr>
          <p:cNvSpPr>
            <a:spLocks noGrp="1"/>
          </p:cNvSpPr>
          <p:nvPr>
            <p:ph type="sldNum" sz="quarter" idx="12"/>
          </p:nvPr>
        </p:nvSpPr>
        <p:spPr/>
        <p:txBody>
          <a:bodyPr/>
          <a:lstStyle/>
          <a:p>
            <a:fld id="{3895A099-AF29-4522-9916-0CFA5C37973B}" type="slidenum">
              <a:rPr lang="en-US" smtClean="0"/>
              <a:t>4</a:t>
            </a:fld>
            <a:endParaRPr lang="en-US"/>
          </a:p>
        </p:txBody>
      </p:sp>
    </p:spTree>
    <p:extLst>
      <p:ext uri="{BB962C8B-B14F-4D97-AF65-F5344CB8AC3E}">
        <p14:creationId xmlns:p14="http://schemas.microsoft.com/office/powerpoint/2010/main" val="2697599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910A9-A8CE-49A3-98A5-359BEC4976C0}"/>
              </a:ext>
            </a:extLst>
          </p:cNvPr>
          <p:cNvSpPr>
            <a:spLocks noGrp="1"/>
          </p:cNvSpPr>
          <p:nvPr>
            <p:ph type="title"/>
          </p:nvPr>
        </p:nvSpPr>
        <p:spPr/>
        <p:txBody>
          <a:bodyPr/>
          <a:lstStyle/>
          <a:p>
            <a:pPr algn="ctr"/>
            <a:r>
              <a:rPr lang="en-US" b="1" dirty="0">
                <a:solidFill>
                  <a:schemeClr val="accent1"/>
                </a:solidFill>
              </a:rPr>
              <a:t>Regulation</a:t>
            </a:r>
            <a:endParaRPr lang="en-US" dirty="0">
              <a:solidFill>
                <a:schemeClr val="accent1"/>
              </a:solidFill>
            </a:endParaRPr>
          </a:p>
        </p:txBody>
      </p:sp>
      <p:sp>
        <p:nvSpPr>
          <p:cNvPr id="3" name="Content Placeholder 2">
            <a:extLst>
              <a:ext uri="{FF2B5EF4-FFF2-40B4-BE49-F238E27FC236}">
                <a16:creationId xmlns:a16="http://schemas.microsoft.com/office/drawing/2014/main" id="{70FF58FE-D885-4C48-AF67-76B7B6FDCEFC}"/>
              </a:ext>
            </a:extLst>
          </p:cNvPr>
          <p:cNvSpPr>
            <a:spLocks noGrp="1"/>
          </p:cNvSpPr>
          <p:nvPr>
            <p:ph idx="1"/>
          </p:nvPr>
        </p:nvSpPr>
        <p:spPr/>
        <p:txBody>
          <a:bodyPr>
            <a:normAutofit/>
          </a:bodyPr>
          <a:lstStyle/>
          <a:p>
            <a:pPr lvl="0">
              <a:buFont typeface="Arial" panose="020B0604020202020204" pitchFamily="34" charset="0"/>
              <a:buChar char="•"/>
            </a:pPr>
            <a:r>
              <a:rPr lang="en-US" sz="2400" dirty="0"/>
              <a:t> Existing regulations relevant to domestic violence should recognize older women as </a:t>
            </a:r>
            <a:r>
              <a:rPr lang="en-US" sz="2400" dirty="0">
                <a:solidFill>
                  <a:schemeClr val="accent1">
                    <a:lumMod val="75000"/>
                  </a:schemeClr>
                </a:solidFill>
              </a:rPr>
              <a:t>an at-risk group</a:t>
            </a:r>
            <a:r>
              <a:rPr lang="en-US" sz="2400" dirty="0"/>
              <a:t>.</a:t>
            </a:r>
          </a:p>
          <a:p>
            <a:pPr lvl="0">
              <a:buFont typeface="Arial" panose="020B0604020202020204" pitchFamily="34" charset="0"/>
              <a:buChar char="•"/>
            </a:pPr>
            <a:r>
              <a:rPr lang="en-US" sz="2400" dirty="0"/>
              <a:t>Violent and abusive acts against older women should be taken as </a:t>
            </a:r>
            <a:r>
              <a:rPr lang="en-US" sz="2400" dirty="0">
                <a:solidFill>
                  <a:schemeClr val="accent1">
                    <a:lumMod val="75000"/>
                  </a:schemeClr>
                </a:solidFill>
              </a:rPr>
              <a:t>aggravating circumstances</a:t>
            </a:r>
            <a:r>
              <a:rPr lang="en-US" sz="2400" dirty="0"/>
              <a:t> during trials processes.</a:t>
            </a:r>
          </a:p>
          <a:p>
            <a:pPr lvl="0">
              <a:buFont typeface="Arial" panose="020B0604020202020204" pitchFamily="34" charset="0"/>
              <a:buChar char="•"/>
            </a:pPr>
            <a:r>
              <a:rPr lang="en-US" sz="2400" dirty="0"/>
              <a:t>In the light of COVID-19 pandemic, public policy should also reflect the position of older women during emergencies and provide an adequate response to their needs in the event of </a:t>
            </a:r>
            <a:r>
              <a:rPr lang="en-US" sz="2400" dirty="0">
                <a:solidFill>
                  <a:schemeClr val="accent1">
                    <a:lumMod val="75000"/>
                  </a:schemeClr>
                </a:solidFill>
              </a:rPr>
              <a:t>disasters, crises and emergencies</a:t>
            </a:r>
            <a:r>
              <a:rPr lang="en-US" sz="2400" dirty="0"/>
              <a:t>.</a:t>
            </a:r>
          </a:p>
        </p:txBody>
      </p:sp>
      <p:sp>
        <p:nvSpPr>
          <p:cNvPr id="4" name="Slide Number Placeholder 3">
            <a:extLst>
              <a:ext uri="{FF2B5EF4-FFF2-40B4-BE49-F238E27FC236}">
                <a16:creationId xmlns:a16="http://schemas.microsoft.com/office/drawing/2014/main" id="{7E88A61C-9AD3-4C81-B5D2-4EA576DD5006}"/>
              </a:ext>
            </a:extLst>
          </p:cNvPr>
          <p:cNvSpPr>
            <a:spLocks noGrp="1"/>
          </p:cNvSpPr>
          <p:nvPr>
            <p:ph type="sldNum" sz="quarter" idx="12"/>
          </p:nvPr>
        </p:nvSpPr>
        <p:spPr/>
        <p:txBody>
          <a:bodyPr/>
          <a:lstStyle/>
          <a:p>
            <a:fld id="{3895A099-AF29-4522-9916-0CFA5C37973B}" type="slidenum">
              <a:rPr lang="en-US" smtClean="0"/>
              <a:t>5</a:t>
            </a:fld>
            <a:endParaRPr lang="en-US" dirty="0"/>
          </a:p>
        </p:txBody>
      </p:sp>
    </p:spTree>
    <p:extLst>
      <p:ext uri="{BB962C8B-B14F-4D97-AF65-F5344CB8AC3E}">
        <p14:creationId xmlns:p14="http://schemas.microsoft.com/office/powerpoint/2010/main" val="3230538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F85B0-EBC4-4F0A-AA83-A08D4AD64DCA}"/>
              </a:ext>
            </a:extLst>
          </p:cNvPr>
          <p:cNvSpPr>
            <a:spLocks noGrp="1"/>
          </p:cNvSpPr>
          <p:nvPr>
            <p:ph type="title"/>
          </p:nvPr>
        </p:nvSpPr>
        <p:spPr/>
        <p:txBody>
          <a:bodyPr>
            <a:normAutofit/>
          </a:bodyPr>
          <a:lstStyle/>
          <a:p>
            <a:pPr algn="ctr"/>
            <a:r>
              <a:rPr lang="en-US" b="1" dirty="0">
                <a:solidFill>
                  <a:schemeClr val="accent1"/>
                </a:solidFill>
              </a:rPr>
              <a:t>Services</a:t>
            </a:r>
            <a:endParaRPr lang="en-US" dirty="0">
              <a:solidFill>
                <a:schemeClr val="accent1"/>
              </a:solidFill>
            </a:endParaRPr>
          </a:p>
        </p:txBody>
      </p:sp>
      <p:sp>
        <p:nvSpPr>
          <p:cNvPr id="3" name="Content Placeholder 2">
            <a:extLst>
              <a:ext uri="{FF2B5EF4-FFF2-40B4-BE49-F238E27FC236}">
                <a16:creationId xmlns:a16="http://schemas.microsoft.com/office/drawing/2014/main" id="{3D868FCF-9F34-4CD6-B474-6D2865411571}"/>
              </a:ext>
            </a:extLst>
          </p:cNvPr>
          <p:cNvSpPr>
            <a:spLocks noGrp="1"/>
          </p:cNvSpPr>
          <p:nvPr>
            <p:ph idx="1"/>
          </p:nvPr>
        </p:nvSpPr>
        <p:spPr/>
        <p:txBody>
          <a:bodyPr>
            <a:noAutofit/>
          </a:bodyPr>
          <a:lstStyle/>
          <a:p>
            <a:pPr>
              <a:buFont typeface="Arial" panose="020B0604020202020204" pitchFamily="34" charset="0"/>
              <a:buChar char="•"/>
            </a:pPr>
            <a:r>
              <a:rPr lang="en-US" sz="2400" dirty="0"/>
              <a:t> Ensure </a:t>
            </a:r>
            <a:r>
              <a:rPr lang="en-US" sz="2400" dirty="0">
                <a:solidFill>
                  <a:schemeClr val="accent1">
                    <a:lumMod val="75000"/>
                  </a:schemeClr>
                </a:solidFill>
              </a:rPr>
              <a:t>access to information on prevention and protection services </a:t>
            </a:r>
            <a:r>
              <a:rPr lang="en-US" sz="2400" dirty="0"/>
              <a:t>for older women targeted by violence. Availability of information implies the use of different channels of communication.</a:t>
            </a:r>
          </a:p>
          <a:p>
            <a:pPr>
              <a:buFont typeface="Arial" panose="020B0604020202020204" pitchFamily="34" charset="0"/>
              <a:buChar char="•"/>
            </a:pPr>
            <a:r>
              <a:rPr lang="en-US" sz="2400" dirty="0"/>
              <a:t> Ensure the availability of </a:t>
            </a:r>
            <a:r>
              <a:rPr lang="en-US" sz="2400" dirty="0">
                <a:solidFill>
                  <a:schemeClr val="accent1">
                    <a:lumMod val="75000"/>
                  </a:schemeClr>
                </a:solidFill>
              </a:rPr>
              <a:t>free legal aid services, SOS telephone numbers </a:t>
            </a:r>
            <a:r>
              <a:rPr lang="en-US" sz="2400" dirty="0"/>
              <a:t>for older </a:t>
            </a:r>
            <a:r>
              <a:rPr lang="en-US" sz="2400" dirty="0" smtClean="0"/>
              <a:t>women.</a:t>
            </a:r>
            <a:r>
              <a:rPr lang="sr-Latn-RS" sz="2400" dirty="0" smtClean="0"/>
              <a:t> </a:t>
            </a:r>
            <a:r>
              <a:rPr lang="en-US" sz="2400" dirty="0" smtClean="0">
                <a:solidFill>
                  <a:schemeClr val="accent1">
                    <a:lumMod val="75000"/>
                  </a:schemeClr>
                </a:solidFill>
              </a:rPr>
              <a:t>Safe </a:t>
            </a:r>
            <a:r>
              <a:rPr lang="en-US" sz="2400" dirty="0">
                <a:solidFill>
                  <a:schemeClr val="accent1">
                    <a:lumMod val="75000"/>
                  </a:schemeClr>
                </a:solidFill>
              </a:rPr>
              <a:t>houses should be adapted to the needs of older women as </a:t>
            </a:r>
            <a:r>
              <a:rPr lang="en-US" sz="2400" dirty="0" smtClean="0">
                <a:solidFill>
                  <a:schemeClr val="accent1">
                    <a:lumMod val="75000"/>
                  </a:schemeClr>
                </a:solidFill>
              </a:rPr>
              <a:t>well</a:t>
            </a:r>
            <a:r>
              <a:rPr lang="en-US" sz="2400" dirty="0" smtClean="0"/>
              <a:t>.</a:t>
            </a:r>
            <a:endParaRPr lang="sr-Latn-RS" sz="2400" dirty="0" smtClean="0"/>
          </a:p>
          <a:p>
            <a:pPr>
              <a:buFont typeface="Arial" panose="020B0604020202020204" pitchFamily="34" charset="0"/>
              <a:buChar char="•"/>
            </a:pPr>
            <a:r>
              <a:rPr lang="sr-Latn-RS" sz="2400" dirty="0" smtClean="0"/>
              <a:t> </a:t>
            </a:r>
            <a:r>
              <a:rPr lang="en-US" sz="2400" dirty="0" smtClean="0">
                <a:solidFill>
                  <a:schemeClr val="accent1">
                    <a:lumMod val="75000"/>
                  </a:schemeClr>
                </a:solidFill>
              </a:rPr>
              <a:t>Long-term </a:t>
            </a:r>
            <a:r>
              <a:rPr lang="en-US" sz="2400" dirty="0">
                <a:solidFill>
                  <a:schemeClr val="accent1">
                    <a:lumMod val="75000"/>
                  </a:schemeClr>
                </a:solidFill>
              </a:rPr>
              <a:t>care service providers </a:t>
            </a:r>
            <a:r>
              <a:rPr lang="en-US" sz="2400" dirty="0"/>
              <a:t>should build their capacities to be able to screen for risks of violence and inform women about available support services, or to refer them to the system for protection. </a:t>
            </a:r>
          </a:p>
          <a:p>
            <a:pPr marL="0" indent="0">
              <a:buNone/>
            </a:pPr>
            <a:endParaRPr lang="en-US" sz="2400" dirty="0"/>
          </a:p>
        </p:txBody>
      </p:sp>
      <p:sp>
        <p:nvSpPr>
          <p:cNvPr id="4" name="Slide Number Placeholder 3">
            <a:extLst>
              <a:ext uri="{FF2B5EF4-FFF2-40B4-BE49-F238E27FC236}">
                <a16:creationId xmlns:a16="http://schemas.microsoft.com/office/drawing/2014/main" id="{B21D0302-8121-428E-B1BC-2A0880EF8EB8}"/>
              </a:ext>
            </a:extLst>
          </p:cNvPr>
          <p:cNvSpPr>
            <a:spLocks noGrp="1"/>
          </p:cNvSpPr>
          <p:nvPr>
            <p:ph type="sldNum" sz="quarter" idx="12"/>
          </p:nvPr>
        </p:nvSpPr>
        <p:spPr/>
        <p:txBody>
          <a:bodyPr/>
          <a:lstStyle/>
          <a:p>
            <a:fld id="{3895A099-AF29-4522-9916-0CFA5C37973B}" type="slidenum">
              <a:rPr lang="en-US" smtClean="0"/>
              <a:t>6</a:t>
            </a:fld>
            <a:endParaRPr lang="en-US"/>
          </a:p>
        </p:txBody>
      </p:sp>
    </p:spTree>
    <p:extLst>
      <p:ext uri="{BB962C8B-B14F-4D97-AF65-F5344CB8AC3E}">
        <p14:creationId xmlns:p14="http://schemas.microsoft.com/office/powerpoint/2010/main" val="3649564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3656B-B2FA-41DD-83F1-B402E54B2F6A}"/>
              </a:ext>
            </a:extLst>
          </p:cNvPr>
          <p:cNvSpPr>
            <a:spLocks noGrp="1"/>
          </p:cNvSpPr>
          <p:nvPr>
            <p:ph type="title"/>
          </p:nvPr>
        </p:nvSpPr>
        <p:spPr/>
        <p:txBody>
          <a:bodyPr>
            <a:normAutofit/>
          </a:bodyPr>
          <a:lstStyle/>
          <a:p>
            <a:pPr algn="ctr"/>
            <a:r>
              <a:rPr lang="en-US" b="1" dirty="0">
                <a:solidFill>
                  <a:schemeClr val="accent1"/>
                </a:solidFill>
              </a:rPr>
              <a:t>Services</a:t>
            </a:r>
            <a:endParaRPr lang="en-US" dirty="0">
              <a:solidFill>
                <a:schemeClr val="accent1"/>
              </a:solidFill>
            </a:endParaRPr>
          </a:p>
        </p:txBody>
      </p:sp>
      <p:sp>
        <p:nvSpPr>
          <p:cNvPr id="3" name="Content Placeholder 2">
            <a:extLst>
              <a:ext uri="{FF2B5EF4-FFF2-40B4-BE49-F238E27FC236}">
                <a16:creationId xmlns:a16="http://schemas.microsoft.com/office/drawing/2014/main" id="{F902875E-F375-480A-827F-93C9CF231E38}"/>
              </a:ext>
            </a:extLst>
          </p:cNvPr>
          <p:cNvSpPr>
            <a:spLocks noGrp="1"/>
          </p:cNvSpPr>
          <p:nvPr>
            <p:ph idx="1"/>
          </p:nvPr>
        </p:nvSpPr>
        <p:spPr>
          <a:xfrm>
            <a:off x="1201791" y="1845734"/>
            <a:ext cx="10058400" cy="4023360"/>
          </a:xfrm>
        </p:spPr>
        <p:txBody>
          <a:bodyPr>
            <a:normAutofit/>
          </a:bodyPr>
          <a:lstStyle/>
          <a:p>
            <a:pPr>
              <a:buFont typeface="Arial" panose="020B0604020202020204" pitchFamily="34" charset="0"/>
              <a:buChar char="•"/>
            </a:pPr>
            <a:r>
              <a:rPr lang="en-US" sz="2400" dirty="0"/>
              <a:t> </a:t>
            </a:r>
            <a:r>
              <a:rPr lang="en-US" sz="2400" dirty="0">
                <a:solidFill>
                  <a:schemeClr val="accent1">
                    <a:lumMod val="75000"/>
                  </a:schemeClr>
                </a:solidFill>
              </a:rPr>
              <a:t>Provide support services to informal caregivers</a:t>
            </a:r>
            <a:r>
              <a:rPr lang="en-US" sz="2400" dirty="0"/>
              <a:t> in order to reduce the burden of care, thus reducing the risk of violence.</a:t>
            </a:r>
          </a:p>
          <a:p>
            <a:pPr>
              <a:buFont typeface="Arial" panose="020B0604020202020204" pitchFamily="34" charset="0"/>
              <a:buChar char="•"/>
            </a:pPr>
            <a:r>
              <a:rPr lang="sr-Latn-RS" sz="2400" dirty="0" smtClean="0">
                <a:solidFill>
                  <a:schemeClr val="accent1">
                    <a:lumMod val="75000"/>
                  </a:schemeClr>
                </a:solidFill>
              </a:rPr>
              <a:t> </a:t>
            </a:r>
            <a:r>
              <a:rPr lang="en-US" sz="2400" dirty="0" smtClean="0">
                <a:solidFill>
                  <a:schemeClr val="accent1">
                    <a:lumMod val="75000"/>
                  </a:schemeClr>
                </a:solidFill>
              </a:rPr>
              <a:t>Mental </a:t>
            </a:r>
            <a:r>
              <a:rPr lang="en-US" sz="2400" dirty="0">
                <a:solidFill>
                  <a:schemeClr val="accent1">
                    <a:lumMod val="75000"/>
                  </a:schemeClr>
                </a:solidFill>
              </a:rPr>
              <a:t>health and psychosocial support services </a:t>
            </a:r>
            <a:r>
              <a:rPr lang="en-US" sz="2400" dirty="0"/>
              <a:t>should be trauma-focused so they can provide adequate support to older women survivors of violence. </a:t>
            </a:r>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35693000-8577-4E51-B097-D5CAA9A329FE}"/>
              </a:ext>
            </a:extLst>
          </p:cNvPr>
          <p:cNvSpPr>
            <a:spLocks noGrp="1"/>
          </p:cNvSpPr>
          <p:nvPr>
            <p:ph type="sldNum" sz="quarter" idx="12"/>
          </p:nvPr>
        </p:nvSpPr>
        <p:spPr/>
        <p:txBody>
          <a:bodyPr/>
          <a:lstStyle/>
          <a:p>
            <a:fld id="{3895A099-AF29-4522-9916-0CFA5C37973B}" type="slidenum">
              <a:rPr lang="en-US" smtClean="0"/>
              <a:t>7</a:t>
            </a:fld>
            <a:endParaRPr lang="en-US"/>
          </a:p>
        </p:txBody>
      </p:sp>
    </p:spTree>
    <p:extLst>
      <p:ext uri="{BB962C8B-B14F-4D97-AF65-F5344CB8AC3E}">
        <p14:creationId xmlns:p14="http://schemas.microsoft.com/office/powerpoint/2010/main" val="47978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4B007-93AD-4726-9971-A65D4D36C986}"/>
              </a:ext>
            </a:extLst>
          </p:cNvPr>
          <p:cNvSpPr>
            <a:spLocks noGrp="1"/>
          </p:cNvSpPr>
          <p:nvPr>
            <p:ph type="title"/>
          </p:nvPr>
        </p:nvSpPr>
        <p:spPr/>
        <p:txBody>
          <a:bodyPr>
            <a:normAutofit/>
          </a:bodyPr>
          <a:lstStyle/>
          <a:p>
            <a:pPr algn="ctr"/>
            <a:r>
              <a:rPr lang="en-US" dirty="0"/>
              <a:t> </a:t>
            </a:r>
            <a:br>
              <a:rPr lang="en-US" dirty="0"/>
            </a:br>
            <a:r>
              <a:rPr lang="en-US" b="1" dirty="0">
                <a:solidFill>
                  <a:schemeClr val="accent1"/>
                </a:solidFill>
              </a:rPr>
              <a:t>Education</a:t>
            </a:r>
            <a:endParaRPr lang="en-US" dirty="0">
              <a:solidFill>
                <a:schemeClr val="accent1"/>
              </a:solidFill>
            </a:endParaRPr>
          </a:p>
        </p:txBody>
      </p:sp>
      <p:sp>
        <p:nvSpPr>
          <p:cNvPr id="3" name="Content Placeholder 2">
            <a:extLst>
              <a:ext uri="{FF2B5EF4-FFF2-40B4-BE49-F238E27FC236}">
                <a16:creationId xmlns:a16="http://schemas.microsoft.com/office/drawing/2014/main" id="{13D0A948-BD31-4588-A970-6907119062D4}"/>
              </a:ext>
            </a:extLst>
          </p:cNvPr>
          <p:cNvSpPr>
            <a:spLocks noGrp="1"/>
          </p:cNvSpPr>
          <p:nvPr>
            <p:ph idx="1"/>
          </p:nvPr>
        </p:nvSpPr>
        <p:spPr/>
        <p:txBody>
          <a:bodyPr>
            <a:normAutofit/>
          </a:bodyPr>
          <a:lstStyle/>
          <a:p>
            <a:pPr>
              <a:buFont typeface="Arial" panose="020B0604020202020204" pitchFamily="34" charset="0"/>
              <a:buChar char="•"/>
            </a:pPr>
            <a:r>
              <a:rPr lang="en-US" sz="2400" dirty="0"/>
              <a:t> </a:t>
            </a:r>
            <a:r>
              <a:rPr lang="en-US" sz="2400" dirty="0">
                <a:solidFill>
                  <a:schemeClr val="accent1">
                    <a:lumMod val="75000"/>
                  </a:schemeClr>
                </a:solidFill>
              </a:rPr>
              <a:t>Training to identify signs of abuse, neglect and violence against older women </a:t>
            </a:r>
            <a:r>
              <a:rPr lang="en-US" sz="2400" dirty="0"/>
              <a:t>should be part of the curriculum at colleges that prepare staff to work in institutions and services that deal with the prevention and reduction of the consequences of abuse.</a:t>
            </a:r>
          </a:p>
          <a:p>
            <a:pPr>
              <a:buFont typeface="Arial" panose="020B0604020202020204" pitchFamily="34" charset="0"/>
              <a:buChar char="•"/>
            </a:pPr>
            <a:r>
              <a:rPr lang="en-US" sz="2400" dirty="0"/>
              <a:t> Professionals working in such institutions and services should have </a:t>
            </a:r>
            <a:r>
              <a:rPr lang="en-US" sz="2400" dirty="0">
                <a:solidFill>
                  <a:schemeClr val="accent1">
                    <a:lumMod val="75000"/>
                  </a:schemeClr>
                </a:solidFill>
              </a:rPr>
              <a:t>continuous training</a:t>
            </a:r>
            <a:r>
              <a:rPr lang="en-US" sz="2400" dirty="0"/>
              <a:t> on the prevention of violence against older women. </a:t>
            </a:r>
          </a:p>
          <a:p>
            <a:pPr>
              <a:buFont typeface="Arial" panose="020B0604020202020204" pitchFamily="34" charset="0"/>
              <a:buChar char="•"/>
            </a:pPr>
            <a:r>
              <a:rPr lang="en-US" sz="2400" dirty="0"/>
              <a:t> Such training should reflect </a:t>
            </a:r>
            <a:r>
              <a:rPr lang="en-US" sz="2400" dirty="0">
                <a:solidFill>
                  <a:schemeClr val="accent1">
                    <a:lumMod val="75000"/>
                  </a:schemeClr>
                </a:solidFill>
              </a:rPr>
              <a:t>intersectional approach </a:t>
            </a:r>
          </a:p>
          <a:p>
            <a:pPr marL="0" indent="0">
              <a:buNone/>
            </a:pPr>
            <a:endParaRPr lang="en-US" sz="2400" dirty="0"/>
          </a:p>
        </p:txBody>
      </p:sp>
      <p:sp>
        <p:nvSpPr>
          <p:cNvPr id="4" name="Slide Number Placeholder 3">
            <a:extLst>
              <a:ext uri="{FF2B5EF4-FFF2-40B4-BE49-F238E27FC236}">
                <a16:creationId xmlns:a16="http://schemas.microsoft.com/office/drawing/2014/main" id="{5A99CC0A-8798-4990-BA92-C4F746CBCFBA}"/>
              </a:ext>
            </a:extLst>
          </p:cNvPr>
          <p:cNvSpPr>
            <a:spLocks noGrp="1"/>
          </p:cNvSpPr>
          <p:nvPr>
            <p:ph type="sldNum" sz="quarter" idx="12"/>
          </p:nvPr>
        </p:nvSpPr>
        <p:spPr/>
        <p:txBody>
          <a:bodyPr/>
          <a:lstStyle/>
          <a:p>
            <a:fld id="{3895A099-AF29-4522-9916-0CFA5C37973B}" type="slidenum">
              <a:rPr lang="en-US" smtClean="0"/>
              <a:t>8</a:t>
            </a:fld>
            <a:endParaRPr lang="en-US"/>
          </a:p>
        </p:txBody>
      </p:sp>
    </p:spTree>
    <p:extLst>
      <p:ext uri="{BB962C8B-B14F-4D97-AF65-F5344CB8AC3E}">
        <p14:creationId xmlns:p14="http://schemas.microsoft.com/office/powerpoint/2010/main" val="699062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E0157-BDAF-421F-AC73-0B75D46AABC2}"/>
              </a:ext>
            </a:extLst>
          </p:cNvPr>
          <p:cNvSpPr>
            <a:spLocks noGrp="1"/>
          </p:cNvSpPr>
          <p:nvPr>
            <p:ph type="title"/>
          </p:nvPr>
        </p:nvSpPr>
        <p:spPr/>
        <p:txBody>
          <a:bodyPr>
            <a:normAutofit/>
          </a:bodyPr>
          <a:lstStyle/>
          <a:p>
            <a:pPr algn="ctr"/>
            <a:r>
              <a:rPr lang="en-US" dirty="0"/>
              <a:t> </a:t>
            </a:r>
            <a:br>
              <a:rPr lang="en-US" dirty="0"/>
            </a:br>
            <a:r>
              <a:rPr lang="en-US" b="1" dirty="0">
                <a:solidFill>
                  <a:schemeClr val="accent1"/>
                </a:solidFill>
              </a:rPr>
              <a:t>Education</a:t>
            </a:r>
            <a:endParaRPr lang="en-US" dirty="0">
              <a:solidFill>
                <a:schemeClr val="accent1"/>
              </a:solidFill>
            </a:endParaRPr>
          </a:p>
        </p:txBody>
      </p:sp>
      <p:sp>
        <p:nvSpPr>
          <p:cNvPr id="3" name="Content Placeholder 2">
            <a:extLst>
              <a:ext uri="{FF2B5EF4-FFF2-40B4-BE49-F238E27FC236}">
                <a16:creationId xmlns:a16="http://schemas.microsoft.com/office/drawing/2014/main" id="{4AC540D2-43ED-453C-B713-03647BA5881D}"/>
              </a:ext>
            </a:extLst>
          </p:cNvPr>
          <p:cNvSpPr>
            <a:spLocks noGrp="1"/>
          </p:cNvSpPr>
          <p:nvPr>
            <p:ph idx="1"/>
          </p:nvPr>
        </p:nvSpPr>
        <p:spPr/>
        <p:txBody>
          <a:bodyPr>
            <a:normAutofit/>
          </a:bodyPr>
          <a:lstStyle/>
          <a:p>
            <a:pPr>
              <a:buFont typeface="Arial" panose="020B0604020202020204" pitchFamily="34" charset="0"/>
              <a:buChar char="•"/>
            </a:pPr>
            <a:r>
              <a:rPr lang="en-US" sz="2800" dirty="0"/>
              <a:t> At </a:t>
            </a:r>
            <a:r>
              <a:rPr lang="en-US" sz="2800" dirty="0" smtClean="0"/>
              <a:t>local </a:t>
            </a:r>
            <a:r>
              <a:rPr lang="en-US" sz="2800" dirty="0"/>
              <a:t>level, it is necessary to regularly organize </a:t>
            </a:r>
            <a:r>
              <a:rPr lang="en-US" sz="2800" dirty="0">
                <a:solidFill>
                  <a:schemeClr val="accent1">
                    <a:lumMod val="75000"/>
                  </a:schemeClr>
                </a:solidFill>
              </a:rPr>
              <a:t>joint trainings and information sessions for professionals who encounter violence</a:t>
            </a:r>
            <a:r>
              <a:rPr lang="en-US" sz="2600" dirty="0"/>
              <a:t>.</a:t>
            </a:r>
          </a:p>
          <a:p>
            <a:pPr>
              <a:buFont typeface="Arial" panose="020B0604020202020204" pitchFamily="34" charset="0"/>
              <a:buChar char="•"/>
            </a:pPr>
            <a:r>
              <a:rPr lang="en-US" sz="2600" dirty="0"/>
              <a:t> </a:t>
            </a:r>
            <a:r>
              <a:rPr lang="en-US" sz="2800" b="1" dirty="0"/>
              <a:t>Continuing </a:t>
            </a:r>
            <a:r>
              <a:rPr lang="sr-Latn-RS" sz="2800" b="1" dirty="0" smtClean="0"/>
              <a:t>information sessions with </a:t>
            </a:r>
            <a:r>
              <a:rPr lang="en-US" sz="2800" b="1" dirty="0" smtClean="0"/>
              <a:t>older </a:t>
            </a:r>
            <a:r>
              <a:rPr lang="en-US" sz="2800" dirty="0"/>
              <a:t>women </a:t>
            </a:r>
            <a:r>
              <a:rPr lang="sr-Latn-RS" sz="2800" dirty="0" smtClean="0"/>
              <a:t>at community level </a:t>
            </a:r>
            <a:r>
              <a:rPr lang="en-US" sz="2800" dirty="0" smtClean="0"/>
              <a:t>to </a:t>
            </a:r>
            <a:r>
              <a:rPr lang="en-US" sz="2800" dirty="0"/>
              <a:t>recognize </a:t>
            </a:r>
            <a:r>
              <a:rPr lang="en-US" sz="2800" dirty="0" smtClean="0"/>
              <a:t>violence</a:t>
            </a:r>
            <a:r>
              <a:rPr lang="sr-Latn-RS" sz="2800" dirty="0" smtClean="0"/>
              <a:t>,</a:t>
            </a:r>
            <a:r>
              <a:rPr lang="en-US" sz="2800" dirty="0" smtClean="0"/>
              <a:t> </a:t>
            </a:r>
            <a:r>
              <a:rPr lang="en-US" sz="2800" dirty="0"/>
              <a:t>to know how to report it and how the system protects older women from violence</a:t>
            </a:r>
          </a:p>
          <a:p>
            <a:pPr marL="0" indent="0">
              <a:buNone/>
            </a:pPr>
            <a:endParaRPr lang="en-US" dirty="0"/>
          </a:p>
        </p:txBody>
      </p:sp>
      <p:sp>
        <p:nvSpPr>
          <p:cNvPr id="4" name="Slide Number Placeholder 3">
            <a:extLst>
              <a:ext uri="{FF2B5EF4-FFF2-40B4-BE49-F238E27FC236}">
                <a16:creationId xmlns:a16="http://schemas.microsoft.com/office/drawing/2014/main" id="{4B9B819A-0243-4050-9302-BF87E1DCE5C8}"/>
              </a:ext>
            </a:extLst>
          </p:cNvPr>
          <p:cNvSpPr>
            <a:spLocks noGrp="1"/>
          </p:cNvSpPr>
          <p:nvPr>
            <p:ph type="sldNum" sz="quarter" idx="12"/>
          </p:nvPr>
        </p:nvSpPr>
        <p:spPr/>
        <p:txBody>
          <a:bodyPr/>
          <a:lstStyle/>
          <a:p>
            <a:fld id="{3895A099-AF29-4522-9916-0CFA5C37973B}" type="slidenum">
              <a:rPr lang="en-US" smtClean="0"/>
              <a:t>9</a:t>
            </a:fld>
            <a:endParaRPr lang="en-US"/>
          </a:p>
        </p:txBody>
      </p:sp>
    </p:spTree>
    <p:extLst>
      <p:ext uri="{BB962C8B-B14F-4D97-AF65-F5344CB8AC3E}">
        <p14:creationId xmlns:p14="http://schemas.microsoft.com/office/powerpoint/2010/main" val="3017076854"/>
      </p:ext>
    </p:extLst>
  </p:cSld>
  <p:clrMapOvr>
    <a:masterClrMapping/>
  </p:clrMapOvr>
</p:sld>
</file>

<file path=ppt/theme/theme1.xml><?xml version="1.0" encoding="utf-8"?>
<a:theme xmlns:a="http://schemas.openxmlformats.org/drawingml/2006/main" name="Retrospec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803</TotalTime>
  <Words>664</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Retrospect</vt:lpstr>
      <vt:lpstr>RESEARCH ON VIOLENCE AGAINST OLDER WOMEN-Recommendations</vt:lpstr>
      <vt:lpstr>Recommendations</vt:lpstr>
      <vt:lpstr>Data Collection</vt:lpstr>
      <vt:lpstr>Data Collection</vt:lpstr>
      <vt:lpstr>Regulation</vt:lpstr>
      <vt:lpstr>Services</vt:lpstr>
      <vt:lpstr>Services</vt:lpstr>
      <vt:lpstr>  Education</vt:lpstr>
      <vt:lpstr>  Education</vt:lpstr>
      <vt:lpstr>  Changing social norms through advocacy</vt:lpstr>
      <vt:lpstr>  Changing social norms through advocacy</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Patricia Brownell</dc:creator>
  <cp:lastModifiedBy>Uroš Smiljanić</cp:lastModifiedBy>
  <cp:revision>28</cp:revision>
  <cp:lastPrinted>2022-01-08T17:04:58Z</cp:lastPrinted>
  <dcterms:created xsi:type="dcterms:W3CDTF">2022-01-08T15:24:56Z</dcterms:created>
  <dcterms:modified xsi:type="dcterms:W3CDTF">2022-01-10T10:36:14Z</dcterms:modified>
</cp:coreProperties>
</file>