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sldIdLst>
    <p:sldId id="256" r:id="rId2"/>
    <p:sldId id="257" r:id="rId3"/>
    <p:sldId id="284" r:id="rId4"/>
    <p:sldId id="285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3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8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18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6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2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9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0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26F312-6173-4AC6-B6A5-18A0FC4A5BF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011D07-E71F-487A-8C44-4858BAEB757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21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edcross.org.rs/en/resources/publications/exploring-violence-against-older-women-in-the-western-balkans-moldova-and-ukrai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lutin@redcross.org.rs" TargetMode="External"/><Relationship Id="rId2" Type="http://schemas.openxmlformats.org/officeDocument/2006/relationships/hyperlink" Target="mailto:natasa@redcross.org.r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74" y="1931554"/>
            <a:ext cx="8568952" cy="223224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UNECE Standing Working Group on Ageing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Policy Dialogue on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Peaceful societies for all ages: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preventing and addressing violence against older persons</a:t>
            </a: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sr-Latn-R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14 March 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2024, Geneva</a:t>
            </a:r>
            <a:b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Regional SDG Forum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5323298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 smtClean="0">
                <a:solidFill>
                  <a:srgbClr val="C00000"/>
                </a:solidFill>
              </a:rPr>
              <a:t>NATASA TODOROVIC, MPH, RED CROSS OF SERBIA</a:t>
            </a:r>
          </a:p>
          <a:p>
            <a:r>
              <a:rPr lang="sr-Latn-RS" sz="1600" dirty="0" smtClean="0">
                <a:solidFill>
                  <a:srgbClr val="C00000"/>
                </a:solidFill>
              </a:rPr>
              <a:t>MILUTIN VRACEVIC, </a:t>
            </a:r>
            <a:r>
              <a:rPr lang="en-US" sz="1600" dirty="0" smtClean="0">
                <a:solidFill>
                  <a:srgbClr val="C00000"/>
                </a:solidFill>
              </a:rPr>
              <a:t>MD, </a:t>
            </a:r>
            <a:r>
              <a:rPr lang="sr-Latn-RS" sz="1600" dirty="0" smtClean="0">
                <a:solidFill>
                  <a:srgbClr val="C00000"/>
                </a:solidFill>
              </a:rPr>
              <a:t>MPH, RED CROSS OF SERBIA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22534"/>
            <a:ext cx="489881" cy="5760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8F8AF9-CE10-4C5B-8449-859419310C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6" t="44016" r="23657" b="43484"/>
          <a:stretch/>
        </p:blipFill>
        <p:spPr>
          <a:xfrm>
            <a:off x="107504" y="22534"/>
            <a:ext cx="1152128" cy="4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361" y="1845503"/>
            <a:ext cx="8229600" cy="439180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Project “Empowerment of older women: Prevention of violence through changing social norms in Serbia (EmPreV)” (2019-2021)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Research: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Desk research </a:t>
            </a:r>
            <a:r>
              <a:rPr lang="en-GB" sz="2000" dirty="0" smtClean="0">
                <a:solidFill>
                  <a:prstClr val="black"/>
                </a:solidFill>
              </a:rPr>
              <a:t>of applicable legislation in the Republic of Serbia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Quantitative study </a:t>
            </a:r>
            <a:r>
              <a:rPr lang="en-GB" sz="2000" dirty="0" smtClean="0">
                <a:solidFill>
                  <a:prstClr val="black"/>
                </a:solidFill>
              </a:rPr>
              <a:t>on gender-based violence targeting older women in Serbia, using the results of the OSCE-led Survey on the Well-being and Safety of Women from 2018.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Qualitative study</a:t>
            </a:r>
            <a:r>
              <a:rPr lang="en-GB" sz="2000" dirty="0" smtClean="0">
                <a:solidFill>
                  <a:prstClr val="black"/>
                </a:solidFill>
              </a:rPr>
              <a:t>: 18 focus groups with 157 women from three different generations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Advocacy</a:t>
            </a:r>
            <a:r>
              <a:rPr lang="en-GB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200" dirty="0" smtClean="0">
                <a:solidFill>
                  <a:prstClr val="black"/>
                </a:solidFill>
              </a:rPr>
              <a:t>based on the research results, targeting appropriate decision and policy makers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prstClr val="black"/>
                </a:solidFill>
              </a:rPr>
              <a:t>Development of different </a:t>
            </a:r>
            <a:r>
              <a:rPr lang="en-GB" sz="2200" b="1" dirty="0" smtClean="0">
                <a:solidFill>
                  <a:schemeClr val="accent1">
                    <a:lumMod val="75000"/>
                  </a:schemeClr>
                </a:solidFill>
              </a:rPr>
              <a:t>training</a:t>
            </a:r>
            <a:r>
              <a:rPr lang="en-GB" sz="2200" dirty="0" smtClean="0">
                <a:solidFill>
                  <a:prstClr val="black"/>
                </a:solidFill>
              </a:rPr>
              <a:t> curricula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596711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600" b="1" dirty="0" smtClean="0">
                <a:solidFill>
                  <a:schemeClr val="accent1">
                    <a:lumMod val="75000"/>
                  </a:schemeClr>
                </a:solidFill>
              </a:rPr>
              <a:t>Research of violence against older women and development of training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22534"/>
            <a:ext cx="489881" cy="5760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8AF9-CE10-4C5B-8449-859419310C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6" t="44016" r="23657" b="43484"/>
          <a:stretch/>
        </p:blipFill>
        <p:spPr>
          <a:xfrm>
            <a:off x="107504" y="22534"/>
            <a:ext cx="1152128" cy="4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3"/>
            <a:ext cx="8229600" cy="43204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RS" sz="2400" dirty="0" smtClean="0">
                <a:solidFill>
                  <a:prstClr val="black"/>
                </a:solidFill>
              </a:rPr>
              <a:t>Based on the research results, several different training curricula were developed: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sr-Latn-RS" sz="105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sr-Latn-RS" sz="2200" b="1" dirty="0" smtClean="0">
                <a:solidFill>
                  <a:schemeClr val="accent1">
                    <a:lumMod val="75000"/>
                  </a:schemeClr>
                </a:solidFill>
              </a:rPr>
              <a:t>Training for older women</a:t>
            </a:r>
            <a:r>
              <a:rPr lang="sr-Latn-RS" sz="2200" dirty="0" smtClean="0">
                <a:solidFill>
                  <a:prstClr val="black"/>
                </a:solidFill>
              </a:rPr>
              <a:t>: information about their rights; practical guidelines about reportig violence and seeking support</a:t>
            </a:r>
            <a:endParaRPr lang="en-US" sz="2200" dirty="0" smtClean="0">
              <a:solidFill>
                <a:prstClr val="black"/>
              </a:solidFill>
            </a:endParaRPr>
          </a:p>
          <a:p>
            <a:pPr marL="201168" lvl="1" indent="0">
              <a:lnSpc>
                <a:spcPct val="100000"/>
              </a:lnSpc>
              <a:buNone/>
            </a:pPr>
            <a:endParaRPr lang="sr-Latn-RS" sz="110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sr-Latn-RS" sz="2200" b="1" dirty="0" smtClean="0">
                <a:solidFill>
                  <a:schemeClr val="accent1">
                    <a:lumMod val="75000"/>
                  </a:schemeClr>
                </a:solidFill>
              </a:rPr>
              <a:t>Training for Red Cross volunteers and staff</a:t>
            </a:r>
            <a:r>
              <a:rPr lang="sr-Latn-RS" sz="2200" dirty="0" smtClean="0">
                <a:solidFill>
                  <a:prstClr val="black"/>
                </a:solidFill>
              </a:rPr>
              <a:t> on recognising indicators of elder abuse and safe ways to report suspected violence</a:t>
            </a:r>
            <a:endParaRPr lang="en-US" sz="2200" dirty="0" smtClean="0">
              <a:solidFill>
                <a:prstClr val="black"/>
              </a:solidFill>
            </a:endParaRPr>
          </a:p>
          <a:p>
            <a:pPr marL="201168" lvl="1" indent="0">
              <a:lnSpc>
                <a:spcPct val="100000"/>
              </a:lnSpc>
              <a:buNone/>
            </a:pPr>
            <a:endParaRPr lang="sr-Latn-RS" sz="110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sr-Latn-RS" sz="2200" b="1" dirty="0" smtClean="0">
                <a:solidFill>
                  <a:schemeClr val="accent1">
                    <a:lumMod val="75000"/>
                  </a:schemeClr>
                </a:solidFill>
              </a:rPr>
              <a:t>Training for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Social workers</a:t>
            </a:r>
            <a:r>
              <a:rPr lang="sr-Latn-R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“Prevention </a:t>
            </a:r>
            <a:r>
              <a:rPr lang="en-US" sz="2400" dirty="0">
                <a:solidFill>
                  <a:prstClr val="black"/>
                </a:solidFill>
              </a:rPr>
              <a:t>of violence against older </a:t>
            </a:r>
            <a:r>
              <a:rPr lang="en-US" sz="2400" dirty="0" smtClean="0">
                <a:solidFill>
                  <a:prstClr val="black"/>
                </a:solidFill>
              </a:rPr>
              <a:t>women”</a:t>
            </a:r>
            <a:r>
              <a:rPr lang="sr-Latn-RS" sz="2400" dirty="0" smtClean="0">
                <a:solidFill>
                  <a:prstClr val="black"/>
                </a:solidFill>
              </a:rPr>
              <a:t>, a two-day curriculum </a:t>
            </a:r>
            <a:r>
              <a:rPr lang="en-US" sz="2400" dirty="0" smtClean="0">
                <a:solidFill>
                  <a:prstClr val="black"/>
                </a:solidFill>
              </a:rPr>
              <a:t>accredited </a:t>
            </a:r>
            <a:r>
              <a:rPr lang="en-US" sz="2400" dirty="0">
                <a:solidFill>
                  <a:prstClr val="black"/>
                </a:solidFill>
              </a:rPr>
              <a:t>for use in the continuous education of social workers</a:t>
            </a:r>
            <a:endParaRPr lang="sr-Latn-RS" sz="2400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68803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 smtClean="0">
                <a:solidFill>
                  <a:schemeClr val="accent1">
                    <a:lumMod val="75000"/>
                  </a:schemeClr>
                </a:solidFill>
              </a:rPr>
              <a:t>Training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22534"/>
            <a:ext cx="489881" cy="5760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8AF9-CE10-4C5B-8449-859419310C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6" t="44016" r="23657" b="43484"/>
          <a:stretch/>
        </p:blipFill>
        <p:spPr>
          <a:xfrm>
            <a:off x="107504" y="22534"/>
            <a:ext cx="1152128" cy="4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65001"/>
            <a:ext cx="8229600" cy="4525963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Further development: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</a:rPr>
              <a:t>Support to the Georgian Red Cross in conducting the first national qualitative study on the abuse and violence against older women </a:t>
            </a:r>
            <a:r>
              <a:rPr lang="en-GB" sz="2000" b="1" dirty="0" smtClean="0">
                <a:solidFill>
                  <a:schemeClr val="accent2"/>
                </a:solidFill>
              </a:rPr>
              <a:t>(“Violence Prevention Research in Georgia”, 2022)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</a:rPr>
              <a:t>Delivering training for  employees and volunteers from the headquarters and local organizations of </a:t>
            </a:r>
            <a:r>
              <a:rPr lang="en-GB" sz="2000" dirty="0" smtClean="0">
                <a:solidFill>
                  <a:prstClr val="black"/>
                </a:solidFill>
              </a:rPr>
              <a:t>the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Georgian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Red Cross (2022)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</a:rPr>
              <a:t>The same </a:t>
            </a:r>
            <a:r>
              <a:rPr lang="en-GB" sz="2000" dirty="0" smtClean="0">
                <a:solidFill>
                  <a:prstClr val="black"/>
                </a:solidFill>
              </a:rPr>
              <a:t>training curriculum </a:t>
            </a:r>
            <a:r>
              <a:rPr lang="en-GB" sz="2000" dirty="0" smtClean="0">
                <a:solidFill>
                  <a:prstClr val="black"/>
                </a:solidFill>
              </a:rPr>
              <a:t>is used </a:t>
            </a:r>
            <a:r>
              <a:rPr lang="en-GB" sz="2000" dirty="0" smtClean="0">
                <a:solidFill>
                  <a:prstClr val="black"/>
                </a:solidFill>
              </a:rPr>
              <a:t>in training for employees and volunteers from the headquarters and local branches of the Kyrgyz Red Crescent, as well as social workers working in the Ministry of Social Affairs of the 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Republic of Kyrgyzstan (2023).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prstClr val="black"/>
                </a:solidFill>
              </a:rPr>
              <a:t>The research </a:t>
            </a:r>
            <a:r>
              <a:rPr lang="en-GB" sz="2000" dirty="0" smtClean="0">
                <a:solidFill>
                  <a:prstClr val="black"/>
                </a:solidFill>
              </a:rPr>
              <a:t>study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“Exploring violence against older women in the Western Balkans, Moldova and Ukraine”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 </a:t>
            </a:r>
            <a:r>
              <a:rPr lang="en-GB" sz="2000" dirty="0" smtClean="0">
                <a:solidFill>
                  <a:prstClr val="black"/>
                </a:solidFill>
              </a:rPr>
              <a:t>based on the OSCE-led Survey on the Well-being and Safety of Women</a:t>
            </a:r>
            <a:r>
              <a:rPr lang="sr-Latn-RS" sz="2000" dirty="0" smtClean="0">
                <a:solidFill>
                  <a:prstClr val="black"/>
                </a:solidFill>
              </a:rPr>
              <a:t> published in 2022 with </a:t>
            </a:r>
            <a:r>
              <a:rPr lang="en-US" sz="2000" dirty="0" smtClean="0">
                <a:solidFill>
                  <a:prstClr val="black"/>
                </a:solidFill>
              </a:rPr>
              <a:t>UNFPA </a:t>
            </a:r>
            <a:r>
              <a:rPr lang="en-US" sz="2000" dirty="0">
                <a:solidFill>
                  <a:prstClr val="black"/>
                </a:solidFill>
              </a:rPr>
              <a:t>support and participation of </a:t>
            </a:r>
            <a:r>
              <a:rPr lang="en-US" sz="2000" dirty="0" smtClean="0">
                <a:solidFill>
                  <a:prstClr val="black"/>
                </a:solidFill>
              </a:rPr>
              <a:t>Prof</a:t>
            </a:r>
            <a:r>
              <a:rPr lang="sr-Latn-RS" sz="2000" dirty="0" smtClean="0">
                <a:solidFill>
                  <a:prstClr val="black"/>
                </a:solidFill>
              </a:rPr>
              <a:t>. </a:t>
            </a:r>
            <a:r>
              <a:rPr lang="en-US" sz="2000" dirty="0" smtClean="0">
                <a:solidFill>
                  <a:prstClr val="black"/>
                </a:solidFill>
              </a:rPr>
              <a:t>Marija Babovic</a:t>
            </a:r>
            <a:r>
              <a:rPr lang="sr-Latn-RS" sz="2000" dirty="0" smtClean="0">
                <a:solidFill>
                  <a:prstClr val="black"/>
                </a:solidFill>
              </a:rPr>
              <a:t>, professor of sociology, </a:t>
            </a:r>
            <a:r>
              <a:rPr lang="en-US" sz="2000" dirty="0" smtClean="0">
                <a:solidFill>
                  <a:prstClr val="black"/>
                </a:solidFill>
              </a:rPr>
              <a:t>Faculty </a:t>
            </a:r>
            <a:r>
              <a:rPr lang="en-US" sz="2000" dirty="0">
                <a:solidFill>
                  <a:prstClr val="black"/>
                </a:solidFill>
              </a:rPr>
              <a:t>of Philosophy, University of </a:t>
            </a:r>
            <a:r>
              <a:rPr lang="en-US" sz="2000" dirty="0" smtClean="0">
                <a:solidFill>
                  <a:prstClr val="black"/>
                </a:solidFill>
              </a:rPr>
              <a:t>Belgrade</a:t>
            </a:r>
            <a:r>
              <a:rPr lang="sr-Latn-RS" sz="2000" dirty="0" smtClean="0">
                <a:solidFill>
                  <a:prstClr val="black"/>
                </a:solidFill>
              </a:rPr>
              <a:t>, Serbia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and </a:t>
            </a:r>
            <a:r>
              <a:rPr lang="en-US" sz="2000" dirty="0" smtClean="0">
                <a:solidFill>
                  <a:prstClr val="black"/>
                </a:solidFill>
              </a:rPr>
              <a:t>Prof.</a:t>
            </a:r>
            <a:r>
              <a:rPr lang="sr-Latn-R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Patricia Brownell</a:t>
            </a:r>
            <a:r>
              <a:rPr lang="sr-Latn-RS" sz="2000" dirty="0" smtClean="0">
                <a:solidFill>
                  <a:prstClr val="black"/>
                </a:solidFill>
              </a:rPr>
              <a:t>,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sr-Latn-RS" sz="2000" dirty="0" smtClean="0">
                <a:solidFill>
                  <a:prstClr val="black"/>
                </a:solidFill>
              </a:rPr>
              <a:t>professor emerita, </a:t>
            </a:r>
            <a:r>
              <a:rPr lang="en-US" sz="2000" dirty="0" smtClean="0">
                <a:solidFill>
                  <a:prstClr val="black"/>
                </a:solidFill>
              </a:rPr>
              <a:t>Fordham </a:t>
            </a:r>
            <a:r>
              <a:rPr lang="en-US" sz="2000" dirty="0">
                <a:solidFill>
                  <a:prstClr val="black"/>
                </a:solidFill>
              </a:rPr>
              <a:t>University, New </a:t>
            </a:r>
            <a:r>
              <a:rPr lang="en-US" sz="2000" dirty="0" smtClean="0">
                <a:solidFill>
                  <a:prstClr val="black"/>
                </a:solidFill>
              </a:rPr>
              <a:t>York</a:t>
            </a:r>
            <a:r>
              <a:rPr lang="sr-Latn-RS" sz="2000" dirty="0" smtClean="0">
                <a:solidFill>
                  <a:prstClr val="black"/>
                </a:solidFill>
              </a:rPr>
              <a:t>, USA</a:t>
            </a:r>
            <a:endParaRPr lang="en-GB" sz="2000" dirty="0" smtClean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83671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600" b="1" dirty="0" smtClean="0">
                <a:solidFill>
                  <a:schemeClr val="accent1">
                    <a:lumMod val="75000"/>
                  </a:schemeClr>
                </a:solidFill>
              </a:rPr>
              <a:t>Further training and research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-12635"/>
            <a:ext cx="489881" cy="5760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8AF9-CE10-4C5B-8449-859419310C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6" t="44016" r="23657" b="43484"/>
          <a:stretch/>
        </p:blipFill>
        <p:spPr>
          <a:xfrm>
            <a:off x="107504" y="22534"/>
            <a:ext cx="1152128" cy="40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31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7543801" cy="5040560"/>
          </a:xfrm>
        </p:spPr>
        <p:txBody>
          <a:bodyPr>
            <a:normAutofit/>
          </a:bodyPr>
          <a:lstStyle/>
          <a:p>
            <a:pPr algn="ctr"/>
            <a:r>
              <a:rPr lang="sr-Latn-RS" sz="6000" b="1" dirty="0" smtClean="0">
                <a:solidFill>
                  <a:srgbClr val="C00000"/>
                </a:solidFill>
              </a:rPr>
              <a:t>THANK YOU</a:t>
            </a:r>
          </a:p>
          <a:p>
            <a:pPr algn="ctr"/>
            <a:endParaRPr lang="sr-Latn-RS" sz="4400" b="1" dirty="0">
              <a:solidFill>
                <a:srgbClr val="C00000"/>
              </a:solidFill>
            </a:endParaRPr>
          </a:p>
          <a:p>
            <a:pPr algn="ctr"/>
            <a:r>
              <a:rPr lang="sr-Latn-RS" b="1" dirty="0" smtClean="0">
                <a:solidFill>
                  <a:srgbClr val="C00000"/>
                </a:solidFill>
                <a:hlinkClick r:id="rId2"/>
              </a:rPr>
              <a:t>natasa@redcross.org.rs</a:t>
            </a:r>
            <a:endParaRPr lang="sr-Latn-RS" b="1" dirty="0" smtClean="0">
              <a:solidFill>
                <a:srgbClr val="C00000"/>
              </a:solidFill>
            </a:endParaRPr>
          </a:p>
          <a:p>
            <a:pPr algn="ctr"/>
            <a:r>
              <a:rPr lang="sr-Latn-RS" b="1" dirty="0" smtClean="0">
                <a:solidFill>
                  <a:srgbClr val="C00000"/>
                </a:solidFill>
                <a:hlinkClick r:id="rId3"/>
              </a:rPr>
              <a:t>milutin@redcross.org.rs</a:t>
            </a:r>
            <a:r>
              <a:rPr lang="sr-Latn-RS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sr-Latn-RS" sz="4000" b="1" dirty="0" smtClean="0">
                <a:solidFill>
                  <a:srgbClr val="C00000"/>
                </a:solidFill>
              </a:rPr>
              <a:t>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8F8AF9-CE10-4C5B-8449-859419310C4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6" t="44016" r="23657" b="43484"/>
          <a:stretch/>
        </p:blipFill>
        <p:spPr>
          <a:xfrm>
            <a:off x="107504" y="22534"/>
            <a:ext cx="1152128" cy="4026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-12635"/>
            <a:ext cx="489881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5811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1194</TotalTime>
  <Words>415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</vt:lpstr>
      <vt:lpstr>Retrospect</vt:lpstr>
      <vt:lpstr>UNECE Standing Working Group on Ageing Policy Dialogue on Peaceful societies for all ages: preventing and addressing violence against older persons 14 March 2024, Geneva Regional SDG Forum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MENTALNO ZDRAVLJE IZBEGLICA I MIGRANATA</dc:title>
  <dc:creator>Jovana Bjekić</dc:creator>
  <cp:lastModifiedBy>Milutin Vračević</cp:lastModifiedBy>
  <cp:revision>82</cp:revision>
  <dcterms:created xsi:type="dcterms:W3CDTF">2019-04-16T08:45:37Z</dcterms:created>
  <dcterms:modified xsi:type="dcterms:W3CDTF">2024-03-12T11:57:35Z</dcterms:modified>
</cp:coreProperties>
</file>